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24"/>
  </p:notesMasterIdLst>
  <p:handoutMasterIdLst>
    <p:handoutMasterId r:id="rId25"/>
  </p:handoutMasterIdLst>
  <p:sldIdLst>
    <p:sldId id="777" r:id="rId5"/>
    <p:sldId id="925" r:id="rId6"/>
    <p:sldId id="913" r:id="rId7"/>
    <p:sldId id="915" r:id="rId8"/>
    <p:sldId id="916" r:id="rId9"/>
    <p:sldId id="930" r:id="rId10"/>
    <p:sldId id="946" r:id="rId11"/>
    <p:sldId id="948" r:id="rId12"/>
    <p:sldId id="949" r:id="rId13"/>
    <p:sldId id="947" r:id="rId14"/>
    <p:sldId id="950" r:id="rId15"/>
    <p:sldId id="951" r:id="rId16"/>
    <p:sldId id="952" r:id="rId17"/>
    <p:sldId id="953" r:id="rId18"/>
    <p:sldId id="954" r:id="rId19"/>
    <p:sldId id="955" r:id="rId20"/>
    <p:sldId id="956" r:id="rId21"/>
    <p:sldId id="957" r:id="rId22"/>
    <p:sldId id="958" r:id="rId23"/>
  </p:sldIdLst>
  <p:sldSz cx="9144000" cy="5145088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Calibri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Calibri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Calibri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Calibri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Calibri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Calibri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Calibri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Calibri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Calibri" charset="0"/>
      </a:defRPr>
    </a:lvl9pPr>
  </p:defaultTextStyle>
  <p:extLst>
    <p:ext uri="{EFAFB233-063F-42B5-8137-9DF3F51BA10A}">
      <p15:sldGuideLst xmlns:p15="http://schemas.microsoft.com/office/powerpoint/2012/main">
        <p15:guide id="6" pos="408" userDrawn="1">
          <p15:clr>
            <a:srgbClr val="A4A3A4"/>
          </p15:clr>
        </p15:guide>
        <p15:guide id="7" orient="horz" pos="6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hn" initials="h" lastIdx="14" clrIdx="0">
    <p:extLst/>
  </p:cmAuthor>
  <p:cmAuthor id="2" name="Lektorat" initials="Lektor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EFFFF"/>
    <a:srgbClr val="FEFEFF"/>
    <a:srgbClr val="FFFEFF"/>
    <a:srgbClr val="FFFEFE"/>
    <a:srgbClr val="FFFDFE"/>
    <a:srgbClr val="FFFDFF"/>
    <a:srgbClr val="FEFDFF"/>
    <a:srgbClr val="FE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7463" autoAdjust="0"/>
  </p:normalViewPr>
  <p:slideViewPr>
    <p:cSldViewPr>
      <p:cViewPr varScale="1">
        <p:scale>
          <a:sx n="105" d="100"/>
          <a:sy n="105" d="100"/>
        </p:scale>
        <p:origin x="106" y="41"/>
      </p:cViewPr>
      <p:guideLst>
        <p:guide pos="408"/>
        <p:guide orient="horz" pos="6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84"/>
    </p:cViewPr>
  </p:sorterViewPr>
  <p:notesViewPr>
    <p:cSldViewPr>
      <p:cViewPr varScale="1">
        <p:scale>
          <a:sx n="115" d="100"/>
          <a:sy n="115" d="100"/>
        </p:scale>
        <p:origin x="120" y="115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0307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7" tIns="44099" rIns="88197" bIns="44099" numCol="1" anchor="t" anchorCtr="0" compatLnSpc="1">
            <a:prstTxWarp prst="textNoShape">
              <a:avLst/>
            </a:prstTxWarp>
          </a:bodyPr>
          <a:lstStyle>
            <a:lvl1pPr defTabSz="881063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6" y="0"/>
            <a:ext cx="4302625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7" tIns="44099" rIns="88197" bIns="44099" numCol="1" anchor="t" anchorCtr="0" compatLnSpc="1">
            <a:prstTxWarp prst="textNoShape">
              <a:avLst/>
            </a:prstTxWarp>
          </a:bodyPr>
          <a:lstStyle>
            <a:lvl1pPr algn="r" defTabSz="881063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410"/>
            <a:ext cx="4300307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7" tIns="44099" rIns="88197" bIns="44099" numCol="1" anchor="b" anchorCtr="0" compatLnSpc="1">
            <a:prstTxWarp prst="textNoShape">
              <a:avLst/>
            </a:prstTxWarp>
          </a:bodyPr>
          <a:lstStyle>
            <a:lvl1pPr defTabSz="881063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6" y="6457410"/>
            <a:ext cx="4302625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7" tIns="44099" rIns="88197" bIns="44099" numCol="1" anchor="b" anchorCtr="0" compatLnSpc="1">
            <a:prstTxWarp prst="textNoShape">
              <a:avLst/>
            </a:prstTxWarp>
          </a:bodyPr>
          <a:lstStyle>
            <a:lvl1pPr algn="r" defTabSz="881063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80D9DA-992D-4743-9234-B9E2858FE8EF}" type="slidenum"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7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0307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4" tIns="47768" rIns="95534" bIns="47768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6" y="0"/>
            <a:ext cx="4302625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4" tIns="47768" rIns="95534" bIns="47768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4675" y="431800"/>
            <a:ext cx="3697288" cy="2081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992201" y="2694937"/>
            <a:ext cx="7942238" cy="35928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410"/>
            <a:ext cx="4300307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4" tIns="47768" rIns="95534" bIns="47768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6" y="6457410"/>
            <a:ext cx="4302625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4" tIns="47768" rIns="95534" bIns="47768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AB55028-91D5-41C1-982E-87A29F9EADBE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712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6700" indent="-266700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00000"/>
      <a:buFont typeface="Wingdings" panose="05000000000000000000" pitchFamily="2" charset="2"/>
      <a:buChar char="§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530225" indent="-261938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00000"/>
      <a:buFont typeface="Wingdings" panose="05000000000000000000" pitchFamily="2" charset="2"/>
      <a:buChar char="§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806450" indent="-274638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00000"/>
      <a:buFont typeface="Wingdings" panose="05000000000000000000" pitchFamily="2" charset="2"/>
      <a:buChar char="§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073150" indent="-265113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00000"/>
      <a:buFont typeface="Wingdings" panose="05000000000000000000" pitchFamily="2" charset="2"/>
      <a:buChar char="§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339850" indent="-265113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00000"/>
      <a:buFont typeface="Wingdings" panose="05000000000000000000" pitchFamily="2" charset="2"/>
      <a:buChar char="§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6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675520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15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93886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16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28544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17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59943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18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51702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7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24721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8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37506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9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86591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10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14492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11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426648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12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404176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13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483561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3" name="Foliennummernplatzhalter 3"/>
          <p:cNvSpPr txBox="1">
            <a:spLocks noGrp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2" tIns="47766" rIns="95532" bIns="47766" anchor="b"/>
          <a:lstStyle/>
          <a:p>
            <a:pPr algn="r" defTabSz="952443"/>
            <a:fld id="{ABA5EBF5-C13B-4F54-AE95-0AC26BFFE3AE}" type="slidenum">
              <a:rPr lang="de-DE" sz="1300"/>
              <a:pPr algn="r" defTabSz="952443"/>
              <a:t>14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67776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2464532"/>
            <a:ext cx="7704782" cy="1152128"/>
          </a:xfrm>
        </p:spPr>
        <p:txBody>
          <a:bodyPr/>
          <a:lstStyle>
            <a:lvl1pPr>
              <a:lnSpc>
                <a:spcPct val="75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724" y="3724672"/>
            <a:ext cx="7632626" cy="6120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539552" y="2383000"/>
            <a:ext cx="0" cy="187467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4692650"/>
            <a:ext cx="531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53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60450"/>
            <a:ext cx="2556000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18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24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3186048" y="1060450"/>
            <a:ext cx="2556000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18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25" name="Textplatzhalt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5832345" y="1060450"/>
            <a:ext cx="2556005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18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729ADE5C-6A36-49BF-933A-3A0C4CD68CB7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1816450"/>
            <a:ext cx="2556000" cy="792000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1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186048" y="1816450"/>
            <a:ext cx="2556000" cy="792000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832345" y="1816450"/>
            <a:ext cx="2556005" cy="792000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 dirty="0"/>
              <a:t>00.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539748" y="2680802"/>
            <a:ext cx="2556000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18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3186048" y="2680802"/>
            <a:ext cx="2556000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18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5832345" y="2680802"/>
            <a:ext cx="2556005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18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539751" y="3436802"/>
            <a:ext cx="2556000" cy="792000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3186048" y="3436802"/>
            <a:ext cx="2556000" cy="792000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5832345" y="3436802"/>
            <a:ext cx="2556005" cy="792000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0586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1779B260-38B2-425F-8241-2FC5A1FF3BD1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789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060450"/>
            <a:ext cx="3744000" cy="34559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74573884-1F82-4844-9E53-4856D23E4AFC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43438" y="1060450"/>
            <a:ext cx="3744570" cy="34559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5568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DEBCF065-3FE9-483F-8B52-AA818E019F7D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710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548" y="1456853"/>
            <a:ext cx="7884802" cy="3059585"/>
          </a:xfrm>
        </p:spPr>
        <p:txBody>
          <a:bodyPr/>
          <a:lstStyle>
            <a:lvl1pPr marL="358775" indent="-358775">
              <a:lnSpc>
                <a:spcPts val="55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›"/>
              <a:defRPr sz="4800" b="0">
                <a:solidFill>
                  <a:schemeClr val="accent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F54C2414-CD8C-45CF-917A-B8C6800BDF73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431540" y="160276"/>
            <a:ext cx="21616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en-US" sz="16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02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456853"/>
            <a:ext cx="7848600" cy="3059585"/>
          </a:xfrm>
        </p:spPr>
        <p:txBody>
          <a:bodyPr/>
          <a:lstStyle>
            <a:lvl1pPr marL="0" indent="0">
              <a:lnSpc>
                <a:spcPts val="55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None/>
              <a:defRPr sz="3600" b="0">
                <a:solidFill>
                  <a:schemeClr val="accent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985EF1C6-4BF3-4612-8CFC-5299C0A7829F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431540" y="160276"/>
            <a:ext cx="21616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en-US" sz="16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4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541E69E1-FCB7-43F8-9F57-6083CF4F1C5B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431540" y="160276"/>
            <a:ext cx="18002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en-US" sz="16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214016"/>
            <a:ext cx="7740650" cy="1932830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7666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(Multi)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/>
          </p:cNvSpPr>
          <p:nvPr>
            <p:ph sz="quarter" idx="14"/>
          </p:nvPr>
        </p:nvSpPr>
        <p:spPr>
          <a:xfrm>
            <a:off x="647700" y="1060450"/>
            <a:ext cx="5112432" cy="3455988"/>
          </a:xfrm>
          <a:solidFill>
            <a:schemeClr val="bg2"/>
          </a:solidFill>
        </p:spPr>
        <p:txBody>
          <a:bodyPr lIns="72000" tIns="36000" rIns="72000" bIns="36000"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319B9659-30C7-4850-B4B0-AE8A5640B988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976157" y="1060450"/>
            <a:ext cx="2412194" cy="3455988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49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(Multi) mit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647700" y="1060450"/>
            <a:ext cx="3744913" cy="3455988"/>
          </a:xfrm>
          <a:solidFill>
            <a:schemeClr val="bg2"/>
          </a:solidFill>
        </p:spPr>
        <p:txBody>
          <a:bodyPr lIns="72000" tIns="36000" rIns="72000" bIns="36000"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2170B632-0ED4-4E16-82F0-1B0D348B67D8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43438" y="1060450"/>
            <a:ext cx="3744913" cy="3455988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9590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mit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3B9EDFF7-0A7C-445E-A6D7-7D8563A778C2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43438" y="1060450"/>
            <a:ext cx="3744913" cy="3455988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3"/>
          </p:nvPr>
        </p:nvSpPr>
        <p:spPr>
          <a:xfrm>
            <a:off x="647700" y="1060450"/>
            <a:ext cx="3744913" cy="3455988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838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(ku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2464532"/>
            <a:ext cx="7704782" cy="504056"/>
          </a:xfrm>
        </p:spPr>
        <p:txBody>
          <a:bodyPr/>
          <a:lstStyle>
            <a:lvl1pPr>
              <a:lnSpc>
                <a:spcPct val="75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539552" y="2383000"/>
            <a:ext cx="0" cy="1305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4692650"/>
            <a:ext cx="531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724" y="3076600"/>
            <a:ext cx="7632626" cy="6120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3971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(mit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647700" y="1060450"/>
            <a:ext cx="7740650" cy="3455987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53EBFE2C-14D6-4A90-8469-060FA5C914EA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</p:spTree>
    <p:extLst>
      <p:ext uri="{BB962C8B-B14F-4D97-AF65-F5344CB8AC3E}">
        <p14:creationId xmlns:p14="http://schemas.microsoft.com/office/powerpoint/2010/main" val="1233564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16438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Click icon to add picture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1F9AD66F-3744-419A-AACF-AAFB5803FD56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</p:spTree>
    <p:extLst>
      <p:ext uri="{BB962C8B-B14F-4D97-AF65-F5344CB8AC3E}">
        <p14:creationId xmlns:p14="http://schemas.microsoft.com/office/powerpoint/2010/main" val="134985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(Voll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Click icon to add picture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00075" y="4692300"/>
            <a:ext cx="532800" cy="2988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24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7836" y="1060450"/>
            <a:ext cx="3798000" cy="2954265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90424" y="1060450"/>
            <a:ext cx="3798000" cy="2954266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93460B4C-F0C4-4ECC-B6A3-6F8C98064956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647836" y="4067104"/>
            <a:ext cx="3798000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590424" y="4067104"/>
            <a:ext cx="3798000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641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7835" y="1060450"/>
            <a:ext cx="2484000" cy="2160515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3275992" y="1060450"/>
            <a:ext cx="2484000" cy="2160515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5904149" y="1060450"/>
            <a:ext cx="2484000" cy="2160515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53635AEA-A087-4ADB-BD3A-52167BDAB8FE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647836" y="3267003"/>
            <a:ext cx="2484000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3275992" y="3267003"/>
            <a:ext cx="2484000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904148" y="3267003"/>
            <a:ext cx="2484000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331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060450"/>
            <a:ext cx="7740650" cy="64799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81689B22-7409-4308-B31C-8A28C425D62F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7835" y="1779588"/>
            <a:ext cx="2484000" cy="1223962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3275856" y="1779588"/>
            <a:ext cx="2484000" cy="1223962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5904148" y="1779588"/>
            <a:ext cx="2484000" cy="1223962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647835" y="3159125"/>
            <a:ext cx="2484000" cy="121285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3159125"/>
            <a:ext cx="2484000" cy="121285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5904148" y="3159125"/>
            <a:ext cx="2484000" cy="121285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6404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D1ED3212-1DBF-4CFB-BDFE-9ADE2646FA0A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7835" y="1062000"/>
            <a:ext cx="2484000" cy="1656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3275856" y="1062000"/>
            <a:ext cx="2484000" cy="1656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5903873" y="1062000"/>
            <a:ext cx="2484000" cy="1656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647835" y="2860898"/>
            <a:ext cx="2484000" cy="1655862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2860898"/>
            <a:ext cx="2484000" cy="1655862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5903873" y="2860898"/>
            <a:ext cx="2484000" cy="1655862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8454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7840" y="1062000"/>
            <a:ext cx="2484000" cy="1656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3276132" y="1062000"/>
            <a:ext cx="2484000" cy="1656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647840" y="2860760"/>
            <a:ext cx="2484000" cy="1656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3276132" y="2860760"/>
            <a:ext cx="2484000" cy="1656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84355FB2-13F1-4FC0-B46C-FB53F43D8852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867562" y="1053778"/>
            <a:ext cx="2520789" cy="3462660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8636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Multi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47700" y="1060450"/>
            <a:ext cx="5771108" cy="3455988"/>
          </a:xfrm>
        </p:spPr>
        <p:txBody>
          <a:bodyPr/>
          <a:lstStyle/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75DAB738-C94E-420A-9FF5-8758DA739808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588350" y="2243007"/>
            <a:ext cx="1800000" cy="11016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6588350" y="1070855"/>
            <a:ext cx="1800000" cy="11016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6588350" y="3415160"/>
            <a:ext cx="1800000" cy="1101600"/>
          </a:xfrm>
          <a:solidFill>
            <a:schemeClr val="bg2"/>
          </a:solidFill>
          <a:ln>
            <a:noFill/>
          </a:ln>
          <a:effectLst/>
          <a:extLst/>
        </p:spPr>
        <p:txBody>
          <a:bodyPr wrap="square" lIns="90000" tIns="46800" rIns="90000" bIns="46800" anchor="ctr" anchorCtr="0"/>
          <a:lstStyle>
            <a:lvl1pPr marL="0" indent="0" algn="ctr">
              <a:buClr>
                <a:srgbClr val="AFB4B9"/>
              </a:buClr>
              <a:buNone/>
              <a:defRPr lang="de-DE" sz="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ctr">
              <a:buClr>
                <a:srgbClr val="AFB4B9"/>
              </a:buClr>
            </a:pPr>
            <a:r>
              <a:rPr lang="en-US" noProof="0"/>
              <a:t>Bild durch Klicken auf Symbol hinzufügen (optional)</a:t>
            </a:r>
          </a:p>
          <a:p>
            <a:pPr lvl="0" algn="ctr">
              <a:buClr>
                <a:srgbClr val="AFB4B9"/>
              </a:buClr>
            </a:pPr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506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Multi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47700" y="1060450"/>
            <a:ext cx="5771108" cy="3455988"/>
          </a:xfrm>
        </p:spPr>
        <p:txBody>
          <a:bodyPr/>
          <a:lstStyle/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E0E3F597-33EC-4C82-9A57-08F2CFDC6B0B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588350" y="2824438"/>
            <a:ext cx="1800000" cy="1692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6588350" y="1070855"/>
            <a:ext cx="1800000" cy="16920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856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(m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988368"/>
            <a:ext cx="7704782" cy="504056"/>
          </a:xfrm>
        </p:spPr>
        <p:txBody>
          <a:bodyPr/>
          <a:lstStyle>
            <a:lvl1pPr>
              <a:lnSpc>
                <a:spcPct val="75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539552" y="906836"/>
            <a:ext cx="0" cy="1305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4692650"/>
            <a:ext cx="531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724" y="1600436"/>
            <a:ext cx="7632626" cy="6120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9592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937941"/>
            <a:ext cx="7488758" cy="1318679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8" name="Gerader Verbinder 7"/>
          <p:cNvCxnSpPr/>
          <p:nvPr userDrawn="1"/>
        </p:nvCxnSpPr>
        <p:spPr bwMode="auto">
          <a:xfrm>
            <a:off x="772243" y="1845321"/>
            <a:ext cx="0" cy="74309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4692650"/>
            <a:ext cx="531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75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988368"/>
            <a:ext cx="7488758" cy="1318679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8" name="Gerader Verbinder 7"/>
          <p:cNvCxnSpPr/>
          <p:nvPr userDrawn="1"/>
        </p:nvCxnSpPr>
        <p:spPr bwMode="auto">
          <a:xfrm>
            <a:off x="772243" y="895748"/>
            <a:ext cx="0" cy="74309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4692650"/>
            <a:ext cx="531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3078000" y="2716724"/>
            <a:ext cx="2988000" cy="1476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2716724"/>
            <a:ext cx="2988000" cy="14760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6156000" y="2716724"/>
            <a:ext cx="2988000" cy="14760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3911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586D46F7-951A-41E8-B75D-4F292838762F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431540" y="160276"/>
            <a:ext cx="21616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en-US" sz="16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53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072AA381-87B7-4482-AE28-478409A15AC9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647699" y="1635124"/>
            <a:ext cx="3744913" cy="2881313"/>
          </a:xfrm>
          <a:solidFill>
            <a:schemeClr val="bg2"/>
          </a:solidFill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Inhaltsplatzhalter 7"/>
          <p:cNvSpPr>
            <a:spLocks noGrp="1"/>
          </p:cNvSpPr>
          <p:nvPr>
            <p:ph sz="quarter" idx="18"/>
          </p:nvPr>
        </p:nvSpPr>
        <p:spPr>
          <a:xfrm>
            <a:off x="4643438" y="1635124"/>
            <a:ext cx="3744912" cy="2881313"/>
          </a:xfrm>
          <a:solidFill>
            <a:schemeClr val="bg2"/>
          </a:solidFill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1922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7836" y="1635124"/>
            <a:ext cx="3743864" cy="2881313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1635124"/>
            <a:ext cx="3744986" cy="2881314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50A175E3-5ADF-41D1-A24F-9EAE62E1B147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24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7836" y="1635125"/>
            <a:ext cx="2484000" cy="1801516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3276093" y="1635124"/>
            <a:ext cx="2484000" cy="1801517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DD15346D-BCAE-4D0B-ACBA-23076240B784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04350" y="1635124"/>
            <a:ext cx="2484000" cy="1801517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617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41020" y="241757"/>
            <a:ext cx="7854696" cy="301752"/>
          </a:xfrm>
          <a:prstGeom prst="rect">
            <a:avLst/>
          </a:prstGeom>
          <a:noFill/>
        </p:spPr>
        <p:txBody>
          <a:bodyPr lIns="108000" tIns="0" rIns="108000" bIns="0"/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tabLst>
                <a:tab pos="284163" algn="l"/>
              </a:tabLst>
              <a:defRPr sz="26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accent6"/>
                </a:solidFill>
              </a:defRPr>
            </a:lvl2pPr>
            <a:lvl3pPr marL="526320" indent="0">
              <a:buNone/>
              <a:defRPr sz="2400">
                <a:solidFill>
                  <a:schemeClr val="accent4"/>
                </a:solidFill>
              </a:defRPr>
            </a:lvl3pPr>
            <a:lvl4pPr marL="789120" indent="0">
              <a:buNone/>
              <a:defRPr sz="2400">
                <a:solidFill>
                  <a:schemeClr val="accent4"/>
                </a:solidFill>
              </a:defRPr>
            </a:lvl4pPr>
            <a:lvl5pPr marL="1051920" indent="0">
              <a:buNone/>
              <a:defRPr sz="2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1019" y="536890"/>
            <a:ext cx="7854696" cy="301752"/>
          </a:xfrm>
          <a:prstGeom prst="rect">
            <a:avLst/>
          </a:prstGeom>
        </p:spPr>
        <p:txBody>
          <a:bodyPr lIns="108000" tIns="0" rIns="108000" bIns="0"/>
          <a:lstStyle>
            <a:lvl1pPr marL="0" indent="0">
              <a:buFontTx/>
              <a:buNone/>
              <a:defRPr sz="2400"/>
            </a:lvl1pPr>
            <a:lvl2pPr marL="263525" indent="0">
              <a:buFontTx/>
              <a:buNone/>
              <a:defRPr sz="2400"/>
            </a:lvl2pPr>
            <a:lvl3pPr marL="526320" indent="0">
              <a:buFontTx/>
              <a:buNone/>
              <a:defRPr sz="2400"/>
            </a:lvl3pPr>
            <a:lvl4pPr marL="789120" indent="0">
              <a:buFontTx/>
              <a:buNone/>
              <a:defRPr sz="2400"/>
            </a:lvl4pPr>
            <a:lvl5pPr marL="105192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598919" y="1054929"/>
            <a:ext cx="1792605" cy="1082100"/>
          </a:xfrm>
          <a:prstGeom prst="rect">
            <a:avLst/>
          </a:prstGeom>
          <a:solidFill>
            <a:schemeClr val="bg1"/>
          </a:solidFill>
        </p:spPr>
        <p:txBody>
          <a:bodyPr lIns="109728" tIns="146304" rIns="155448" bIns="91440"/>
          <a:lstStyle>
            <a:lvl1pPr marL="112713" indent="0" algn="ctr">
              <a:buFontTx/>
              <a:buNone/>
              <a:defRPr sz="1000"/>
            </a:lvl1pPr>
          </a:lstStyle>
          <a:p>
            <a:r>
              <a:rPr lang="en-US" dirty="0"/>
              <a:t>Click to insert an image to be used as the background.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6598919" y="2245173"/>
            <a:ext cx="1792605" cy="1082100"/>
          </a:xfrm>
          <a:prstGeom prst="rect">
            <a:avLst/>
          </a:prstGeom>
          <a:solidFill>
            <a:schemeClr val="bg1"/>
          </a:solidFill>
        </p:spPr>
        <p:txBody>
          <a:bodyPr lIns="109728" tIns="146304" rIns="155448" bIns="91440"/>
          <a:lstStyle>
            <a:lvl1pPr marL="112713" indent="0" algn="ctr">
              <a:buFontTx/>
              <a:buNone/>
              <a:defRPr sz="1000"/>
            </a:lvl1pPr>
          </a:lstStyle>
          <a:p>
            <a:r>
              <a:rPr lang="en-US" dirty="0"/>
              <a:t>Click to insert an image to be used as the background.</a:t>
            </a:r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9" hasCustomPrompt="1"/>
          </p:nvPr>
        </p:nvSpPr>
        <p:spPr>
          <a:xfrm>
            <a:off x="6598919" y="3435417"/>
            <a:ext cx="1792605" cy="1082100"/>
          </a:xfrm>
          <a:prstGeom prst="rect">
            <a:avLst/>
          </a:prstGeom>
          <a:solidFill>
            <a:schemeClr val="bg1"/>
          </a:solidFill>
        </p:spPr>
        <p:txBody>
          <a:bodyPr lIns="109728" tIns="146304" rIns="155448" bIns="91440"/>
          <a:lstStyle>
            <a:lvl1pPr marL="112713" indent="0" algn="ctr">
              <a:buFontTx/>
              <a:buNone/>
              <a:defRPr sz="1000"/>
            </a:lvl1pPr>
          </a:lstStyle>
          <a:p>
            <a:r>
              <a:rPr lang="en-US" dirty="0"/>
              <a:t>Click to insert an image to be used as the background.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541020" y="1061085"/>
            <a:ext cx="5943600" cy="3456432"/>
          </a:xfrm>
          <a:prstGeom prst="rect">
            <a:avLst/>
          </a:prstGeom>
        </p:spPr>
        <p:txBody>
          <a:bodyPr lIns="108000" tIns="0" rIns="108000" bIns="0"/>
          <a:lstStyle>
            <a:lvl1pPr marL="2286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1pPr>
            <a:lvl2pPr marL="4572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2pPr>
            <a:lvl3pPr marL="6858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3pPr>
            <a:lvl4pPr marL="914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4pPr>
            <a:lvl5pPr marL="11430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5pPr>
            <a:lvl6pPr marL="1371600" indent="-2286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6pPr>
            <a:lvl7pPr marL="1600200" indent="-2286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7pPr>
          </a:lstStyle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Lorem Ipsum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2"/>
          </p:nvPr>
        </p:nvSpPr>
        <p:spPr>
          <a:xfrm>
            <a:off x="6804249" y="4701068"/>
            <a:ext cx="1160390" cy="27305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lang="de-DE" sz="9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fld id="{07DC6FB1-204C-48C5-B02F-AEA1A2A05D7A}" type="datetime4">
              <a:rPr lang="en-US" smtClean="0"/>
              <a:t>September 29, 2017</a:t>
            </a:fld>
            <a:endParaRPr lang="en-US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1569" y="4701068"/>
            <a:ext cx="6262680" cy="27305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defRPr lang="en-US" sz="9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r>
              <a:rPr lang="en-US"/>
              <a:t>Henkel Case Study - Peter Quinn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416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61809" y="1704404"/>
            <a:ext cx="3291840" cy="457200"/>
          </a:xfrm>
          <a:prstGeom prst="rect">
            <a:avLst/>
          </a:prstGeom>
          <a:noFill/>
        </p:spPr>
        <p:txBody>
          <a:bodyPr lIns="73152" tIns="146304" rIns="0" bIns="146304" anchor="t" anchorCtr="0"/>
          <a:lstStyle>
            <a:lvl1pPr marL="112713" indent="0" algn="ctr">
              <a:lnSpc>
                <a:spcPts val="2500"/>
              </a:lnSpc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4940618" y="1704404"/>
            <a:ext cx="3291840" cy="457200"/>
          </a:xfrm>
          <a:prstGeom prst="rect">
            <a:avLst/>
          </a:prstGeom>
        </p:spPr>
        <p:txBody>
          <a:bodyPr lIns="73152" tIns="146304" rIns="0" bIns="146304" anchor="t" anchorCtr="0"/>
          <a:lstStyle>
            <a:lvl1pPr marL="112713" indent="0" algn="ctr">
              <a:lnSpc>
                <a:spcPts val="2500"/>
              </a:lnSpc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940618" y="2953544"/>
            <a:ext cx="3291840" cy="457200"/>
          </a:xfrm>
          <a:prstGeom prst="rect">
            <a:avLst/>
          </a:prstGeom>
        </p:spPr>
        <p:txBody>
          <a:bodyPr lIns="73152" tIns="146304" rIns="0" bIns="146304" anchor="t" anchorCtr="0"/>
          <a:lstStyle>
            <a:lvl1pPr marL="112713" indent="0" algn="ctr">
              <a:lnSpc>
                <a:spcPts val="2500"/>
              </a:lnSpc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761808" y="2953544"/>
            <a:ext cx="3291840" cy="457200"/>
          </a:xfrm>
          <a:prstGeom prst="rect">
            <a:avLst/>
          </a:prstGeom>
        </p:spPr>
        <p:txBody>
          <a:bodyPr lIns="73152" tIns="146304" rIns="0" bIns="146304" anchor="t" anchorCtr="0"/>
          <a:lstStyle>
            <a:lvl1pPr marL="112713" indent="0" algn="ctr">
              <a:lnSpc>
                <a:spcPts val="2500"/>
              </a:lnSpc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61809" y="2186782"/>
            <a:ext cx="3291840" cy="385762"/>
          </a:xfrm>
          <a:prstGeom prst="rect">
            <a:avLst/>
          </a:prstGeom>
        </p:spPr>
        <p:txBody>
          <a:bodyPr/>
          <a:lstStyle>
            <a:lvl1pPr marL="112713" indent="0" algn="ctr">
              <a:buNone/>
              <a:defRPr>
                <a:solidFill>
                  <a:srgbClr val="5F6973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942953" y="2186782"/>
            <a:ext cx="3291840" cy="385762"/>
          </a:xfrm>
          <a:prstGeom prst="rect">
            <a:avLst/>
          </a:prstGeom>
        </p:spPr>
        <p:txBody>
          <a:bodyPr/>
          <a:lstStyle>
            <a:lvl1pPr marL="112713" indent="0" algn="ctr">
              <a:buNone/>
              <a:defRPr>
                <a:solidFill>
                  <a:srgbClr val="5F6973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4942953" y="3439789"/>
            <a:ext cx="3291840" cy="385762"/>
          </a:xfrm>
          <a:prstGeom prst="rect">
            <a:avLst/>
          </a:prstGeom>
        </p:spPr>
        <p:txBody>
          <a:bodyPr/>
          <a:lstStyle>
            <a:lvl1pPr marL="112713" indent="0" algn="ctr">
              <a:buNone/>
              <a:defRPr>
                <a:solidFill>
                  <a:srgbClr val="5F6973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761810" y="3439789"/>
            <a:ext cx="3291840" cy="385762"/>
          </a:xfrm>
          <a:prstGeom prst="rect">
            <a:avLst/>
          </a:prstGeom>
        </p:spPr>
        <p:txBody>
          <a:bodyPr/>
          <a:lstStyle>
            <a:lvl1pPr marL="112713" indent="0" algn="ctr">
              <a:buNone/>
              <a:defRPr>
                <a:solidFill>
                  <a:srgbClr val="5F6973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41020" y="241757"/>
            <a:ext cx="7854696" cy="301752"/>
          </a:xfrm>
          <a:prstGeom prst="rect">
            <a:avLst/>
          </a:prstGeom>
          <a:noFill/>
        </p:spPr>
        <p:txBody>
          <a:bodyPr lIns="108000" tIns="0" rIns="108000" bIns="0"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6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2400"/>
            </a:lvl2pPr>
            <a:lvl3pPr marL="526320" indent="0">
              <a:buFontTx/>
              <a:buNone/>
              <a:defRPr/>
            </a:lvl3pPr>
            <a:lvl4pPr marL="789120" indent="0">
              <a:buFontTx/>
              <a:buNone/>
              <a:defRPr/>
            </a:lvl4pPr>
            <a:lvl5pPr marL="1051920" indent="0">
              <a:buFontTx/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541019" y="536890"/>
            <a:ext cx="7854696" cy="301752"/>
          </a:xfrm>
          <a:prstGeom prst="rect">
            <a:avLst/>
          </a:prstGeom>
        </p:spPr>
        <p:txBody>
          <a:bodyPr lIns="108000" tIns="0" rIns="108000" bIns="0"/>
          <a:lstStyle>
            <a:lvl1pPr marL="0" indent="0">
              <a:buNone/>
              <a:defRPr sz="2400"/>
            </a:lvl1pPr>
            <a:lvl2pPr marL="263525" indent="0">
              <a:buNone/>
              <a:defRPr sz="2400"/>
            </a:lvl2pPr>
            <a:lvl3pPr marL="526320" indent="0">
              <a:buNone/>
              <a:defRPr sz="2400"/>
            </a:lvl3pPr>
            <a:lvl4pPr marL="789120" indent="0">
              <a:buNone/>
              <a:defRPr sz="2400"/>
            </a:lvl4pPr>
            <a:lvl5pPr marL="1051920" indent="0">
              <a:buNone/>
              <a:defRPr sz="2400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2"/>
          </p:nvPr>
        </p:nvSpPr>
        <p:spPr>
          <a:xfrm>
            <a:off x="6804249" y="4701068"/>
            <a:ext cx="1160390" cy="27305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lang="de-DE" sz="9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fld id="{64BBC334-A57F-46E8-83C8-2C9F098327EA}" type="datetime4">
              <a:rPr lang="en-US" smtClean="0"/>
              <a:t>September 29, 2017</a:t>
            </a:fld>
            <a:endParaRPr lang="en-US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1569" y="4701068"/>
            <a:ext cx="6262680" cy="27305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defRPr lang="en-US" sz="9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r>
              <a:rPr lang="en-US"/>
              <a:t>Henkel Case Study - Peter Quinn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790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41020" y="241757"/>
            <a:ext cx="7854696" cy="301752"/>
          </a:xfrm>
          <a:prstGeom prst="rect">
            <a:avLst/>
          </a:prstGeom>
          <a:noFill/>
        </p:spPr>
        <p:txBody>
          <a:bodyPr lIns="108000" tIns="0" rIns="108000" bIns="0"/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tabLst>
                <a:tab pos="284163" algn="l"/>
              </a:tabLst>
              <a:defRPr sz="26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accent6"/>
                </a:solidFill>
              </a:defRPr>
            </a:lvl2pPr>
            <a:lvl3pPr marL="526320" indent="0">
              <a:buNone/>
              <a:defRPr sz="2400">
                <a:solidFill>
                  <a:schemeClr val="accent4"/>
                </a:solidFill>
              </a:defRPr>
            </a:lvl3pPr>
            <a:lvl4pPr marL="789120" indent="0">
              <a:buNone/>
              <a:defRPr sz="2400">
                <a:solidFill>
                  <a:schemeClr val="accent4"/>
                </a:solidFill>
              </a:defRPr>
            </a:lvl4pPr>
            <a:lvl5pPr marL="1051920" indent="0">
              <a:buNone/>
              <a:defRPr sz="2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1019" y="536890"/>
            <a:ext cx="7854696" cy="301752"/>
          </a:xfrm>
          <a:prstGeom prst="rect">
            <a:avLst/>
          </a:prstGeom>
        </p:spPr>
        <p:txBody>
          <a:bodyPr lIns="108000" tIns="0" rIns="108000" bIns="0"/>
          <a:lstStyle>
            <a:lvl1pPr marL="0" indent="0">
              <a:buFontTx/>
              <a:buNone/>
              <a:defRPr sz="2400"/>
            </a:lvl1pPr>
            <a:lvl2pPr marL="263525" indent="0">
              <a:buFontTx/>
              <a:buNone/>
              <a:defRPr sz="2400"/>
            </a:lvl2pPr>
            <a:lvl3pPr marL="526320" indent="0">
              <a:buFontTx/>
              <a:buNone/>
              <a:defRPr sz="2400"/>
            </a:lvl3pPr>
            <a:lvl4pPr marL="789120" indent="0">
              <a:buFontTx/>
              <a:buNone/>
              <a:defRPr sz="2400"/>
            </a:lvl4pPr>
            <a:lvl5pPr marL="105192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615689" y="1057275"/>
            <a:ext cx="1792605" cy="1674876"/>
          </a:xfrm>
          <a:prstGeom prst="rect">
            <a:avLst/>
          </a:prstGeom>
          <a:solidFill>
            <a:schemeClr val="bg1"/>
          </a:solidFill>
        </p:spPr>
        <p:txBody>
          <a:bodyPr lIns="109728" tIns="146304" rIns="155448" bIns="91440"/>
          <a:lstStyle>
            <a:lvl1pPr marL="112713" indent="0" algn="ctr">
              <a:buFontTx/>
              <a:buNone/>
              <a:defRPr sz="1000"/>
            </a:lvl1pPr>
          </a:lstStyle>
          <a:p>
            <a:r>
              <a:rPr lang="en-US" dirty="0"/>
              <a:t>Click to insert an image to be used as the background.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541020" y="1061085"/>
            <a:ext cx="5943600" cy="3456432"/>
          </a:xfrm>
          <a:prstGeom prst="rect">
            <a:avLst/>
          </a:prstGeom>
        </p:spPr>
        <p:txBody>
          <a:bodyPr lIns="108000" tIns="0" rIns="108000" bIns="0"/>
          <a:lstStyle>
            <a:lvl1pPr marL="2286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1pPr>
            <a:lvl2pPr marL="4572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2pPr>
            <a:lvl3pPr marL="6858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3pPr>
            <a:lvl4pPr marL="914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4pPr>
            <a:lvl5pPr marL="11430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5pPr>
            <a:lvl6pPr marL="1371600" indent="-2286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6pPr>
            <a:lvl7pPr marL="1600200" indent="-2286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  <a:latin typeface="+mj-lt"/>
              </a:defRPr>
            </a:lvl7pPr>
          </a:lstStyle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Lorem Ipsum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31" hasCustomPrompt="1"/>
          </p:nvPr>
        </p:nvSpPr>
        <p:spPr>
          <a:xfrm>
            <a:off x="6615689" y="2840295"/>
            <a:ext cx="1792605" cy="1677222"/>
          </a:xfrm>
          <a:prstGeom prst="rect">
            <a:avLst/>
          </a:prstGeom>
          <a:solidFill>
            <a:schemeClr val="bg1"/>
          </a:solidFill>
        </p:spPr>
        <p:txBody>
          <a:bodyPr lIns="109728" tIns="146304" rIns="155448" bIns="91440"/>
          <a:lstStyle>
            <a:lvl1pPr marL="112713" indent="0" algn="ctr">
              <a:buFontTx/>
              <a:buNone/>
              <a:defRPr sz="1000"/>
            </a:lvl1pPr>
          </a:lstStyle>
          <a:p>
            <a:r>
              <a:rPr lang="en-US" dirty="0"/>
              <a:t>Click to insert an image to be used as the background.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6804249" y="4701068"/>
            <a:ext cx="1160390" cy="27305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lang="de-DE" sz="9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fld id="{D8EEFECD-D6C4-4E62-98B4-DBDF45B54418}" type="datetime4">
              <a:rPr lang="en-US" smtClean="0"/>
              <a:t>September 29, 2017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1569" y="4701068"/>
            <a:ext cx="6262680" cy="27305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defRPr lang="en-US" sz="9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r>
              <a:rPr lang="en-US"/>
              <a:t>Henkel Case Study - Peter Quinn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241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187604" y="3569191"/>
            <a:ext cx="2560320" cy="948834"/>
          </a:xfrm>
          <a:prstGeom prst="rect">
            <a:avLst/>
          </a:prstGeom>
          <a:solidFill>
            <a:schemeClr val="bg1"/>
          </a:solidFill>
        </p:spPr>
        <p:txBody>
          <a:bodyPr lIns="108000" tIns="46800" rIns="108000" bIns="46800" anchor="t" anchorCtr="0"/>
          <a:lstStyle>
            <a:lvl1pPr marL="137160" indent="-137160">
              <a:spcAft>
                <a:spcPts val="600"/>
              </a:spcAft>
              <a:buFont typeface="Wingdings" panose="05000000000000000000" pitchFamily="2" charset="2"/>
              <a:buChar char="§"/>
              <a:tabLst/>
              <a:defRPr lang="en-US" sz="1400" dirty="0" smtClean="0">
                <a:solidFill>
                  <a:srgbClr val="5F6973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5835458" y="3569191"/>
            <a:ext cx="2560320" cy="948834"/>
          </a:xfrm>
          <a:prstGeom prst="rect">
            <a:avLst/>
          </a:prstGeom>
          <a:solidFill>
            <a:schemeClr val="bg1"/>
          </a:solidFill>
        </p:spPr>
        <p:txBody>
          <a:bodyPr lIns="108000" tIns="46800" rIns="108000" bIns="46800" anchor="t" anchorCtr="0"/>
          <a:lstStyle>
            <a:lvl1pPr marL="137160" indent="-137160">
              <a:spcAft>
                <a:spcPts val="600"/>
              </a:spcAft>
              <a:buFont typeface="Wingdings" panose="05000000000000000000" pitchFamily="2" charset="2"/>
              <a:buChar char="§"/>
              <a:tabLst/>
              <a:defRPr lang="en-US" sz="1400" dirty="0" smtClean="0">
                <a:solidFill>
                  <a:srgbClr val="5F6973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541020" y="3568700"/>
            <a:ext cx="2560320" cy="966788"/>
          </a:xfrm>
          <a:prstGeom prst="rect">
            <a:avLst/>
          </a:prstGeom>
          <a:solidFill>
            <a:schemeClr val="bg1"/>
          </a:solidFill>
        </p:spPr>
        <p:txBody>
          <a:bodyPr lIns="108000" tIns="46800" rIns="108000" bIns="46800"/>
          <a:lstStyle>
            <a:lvl1pPr marL="136525" indent="-136525">
              <a:buFont typeface="Wingdings" panose="05000000000000000000" pitchFamily="2" charset="2"/>
              <a:buChar char="§"/>
              <a:tabLst/>
              <a:defRPr sz="1400"/>
            </a:lvl1pPr>
            <a:lvl2pPr marL="136525" indent="-136525">
              <a:buFont typeface="Wingdings" panose="05000000000000000000" pitchFamily="2" charset="2"/>
              <a:buChar char="§"/>
              <a:defRPr sz="1400"/>
            </a:lvl2pPr>
            <a:lvl3pPr marL="136525" indent="-136525">
              <a:buFont typeface="Wingdings" panose="05000000000000000000" pitchFamily="2" charset="2"/>
              <a:buChar char="§"/>
              <a:defRPr sz="1400"/>
            </a:lvl3pPr>
            <a:lvl4pPr marL="136525" indent="-136525">
              <a:buFont typeface="Wingdings" panose="05000000000000000000" pitchFamily="2" charset="2"/>
              <a:buChar char="§"/>
              <a:defRPr sz="1400"/>
            </a:lvl4pPr>
            <a:lvl5pPr marL="136525" indent="-136525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41020" y="1635125"/>
            <a:ext cx="2560320" cy="1808285"/>
          </a:xfrm>
          <a:prstGeom prst="rect">
            <a:avLst/>
          </a:prstGeom>
          <a:solidFill>
            <a:schemeClr val="bg1"/>
          </a:solidFill>
        </p:spPr>
        <p:txBody>
          <a:bodyPr lIns="108000" tIns="144000" rIns="158400" bIns="144000" anchor="t"/>
          <a:lstStyle>
            <a:lvl1pPr marL="112713" indent="0" algn="ctr">
              <a:buNone/>
              <a:defRPr lang="en-US" sz="1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835458" y="1057739"/>
            <a:ext cx="2560320" cy="402336"/>
          </a:xfrm>
          <a:prstGeom prst="rect">
            <a:avLst/>
          </a:prstGeom>
          <a:noFill/>
          <a:ln>
            <a:noFill/>
          </a:ln>
        </p:spPr>
        <p:txBody>
          <a:bodyPr wrap="square" lIns="18288" tIns="137160" rIns="18288" bIns="45720" anchor="ctr" anchorCtr="0">
            <a:noAutofit/>
          </a:bodyPr>
          <a:lstStyle>
            <a:lvl1pPr marL="0" indent="0" algn="ctr">
              <a:buFontTx/>
              <a:buNone/>
              <a:defRPr lang="en-US" kern="0" cap="none" baseline="0" dirty="0">
                <a:solidFill>
                  <a:srgbClr val="5F6973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 lvl="0" algn="ctr"/>
            <a:r>
              <a:rPr lang="en-US" dirty="0"/>
              <a:t>CLICK TO EDIT TEXT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187604" y="1057739"/>
            <a:ext cx="2560320" cy="402336"/>
          </a:xfrm>
          <a:prstGeom prst="rect">
            <a:avLst/>
          </a:prstGeom>
          <a:noFill/>
          <a:ln>
            <a:noFill/>
          </a:ln>
        </p:spPr>
        <p:txBody>
          <a:bodyPr wrap="square" lIns="18288" tIns="137160" rIns="18288" bIns="45720" anchor="ctr" anchorCtr="0">
            <a:noAutofit/>
          </a:bodyPr>
          <a:lstStyle>
            <a:lvl1pPr marL="0" indent="0" algn="ctr">
              <a:buFontTx/>
              <a:buNone/>
              <a:defRPr lang="en-US" kern="0" cap="none" baseline="0" dirty="0">
                <a:solidFill>
                  <a:srgbClr val="5F6973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 lvl="0" algn="ctr"/>
            <a:r>
              <a:rPr lang="en-US" dirty="0"/>
              <a:t>CLICK TO EDIT TEXT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3187604" y="1635125"/>
            <a:ext cx="2560320" cy="1808285"/>
          </a:xfrm>
          <a:prstGeom prst="rect">
            <a:avLst/>
          </a:prstGeom>
          <a:solidFill>
            <a:schemeClr val="bg1"/>
          </a:solidFill>
        </p:spPr>
        <p:txBody>
          <a:bodyPr lIns="108000" tIns="144000" rIns="158400" bIns="144000" anchor="t"/>
          <a:lstStyle>
            <a:lvl1pPr marL="112713" indent="0" algn="ctr">
              <a:buNone/>
              <a:defRPr lang="en-US" sz="1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5835458" y="1635125"/>
            <a:ext cx="2560320" cy="1808285"/>
          </a:xfrm>
          <a:prstGeom prst="rect">
            <a:avLst/>
          </a:prstGeom>
          <a:solidFill>
            <a:schemeClr val="bg1"/>
          </a:solidFill>
        </p:spPr>
        <p:txBody>
          <a:bodyPr lIns="108000" tIns="144000" rIns="158400" bIns="144000" anchor="t"/>
          <a:lstStyle>
            <a:lvl1pPr marL="112713" indent="0" algn="ctr">
              <a:buNone/>
              <a:defRPr lang="en-US" sz="1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 hasCustomPrompt="1"/>
          </p:nvPr>
        </p:nvSpPr>
        <p:spPr>
          <a:xfrm>
            <a:off x="541019" y="241757"/>
            <a:ext cx="7854696" cy="301752"/>
          </a:xfrm>
          <a:prstGeom prst="rect">
            <a:avLst/>
          </a:prstGeom>
        </p:spPr>
        <p:txBody>
          <a:bodyPr lIns="108000" tIns="0" rIns="108000" bIns="0"/>
          <a:lstStyle>
            <a:lvl1pPr marL="0" indent="0">
              <a:lnSpc>
                <a:spcPct val="85000"/>
              </a:lnSpc>
              <a:buFontTx/>
              <a:buNone/>
              <a:defRPr sz="2600">
                <a:solidFill>
                  <a:schemeClr val="tx2"/>
                </a:solidFill>
              </a:defRPr>
            </a:lvl1pPr>
            <a:lvl2pPr marL="263525" indent="0">
              <a:buFontTx/>
              <a:buNone/>
              <a:defRPr sz="2600"/>
            </a:lvl2pPr>
            <a:lvl3pPr marL="526320" indent="0">
              <a:buFontTx/>
              <a:buNone/>
              <a:defRPr sz="2600"/>
            </a:lvl3pPr>
            <a:lvl4pPr marL="789120" indent="0">
              <a:buFontTx/>
              <a:buNone/>
              <a:defRPr sz="2600"/>
            </a:lvl4pPr>
            <a:lvl5pPr marL="1051920" indent="0">
              <a:buFontTx/>
              <a:buNone/>
              <a:defRPr sz="26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541020" y="536890"/>
            <a:ext cx="7854696" cy="301752"/>
          </a:xfrm>
          <a:prstGeom prst="rect">
            <a:avLst/>
          </a:prstGeom>
        </p:spPr>
        <p:txBody>
          <a:bodyPr lIns="108000" tIns="0" rIns="108000" bIns="0"/>
          <a:lstStyle>
            <a:lvl1pPr marL="0" indent="0">
              <a:lnSpc>
                <a:spcPct val="105000"/>
              </a:lnSpc>
              <a:buNone/>
              <a:defRPr sz="2400"/>
            </a:lvl1pPr>
            <a:lvl2pPr marL="263525" indent="0">
              <a:buNone/>
              <a:defRPr sz="2400"/>
            </a:lvl2pPr>
            <a:lvl3pPr marL="526320" indent="0">
              <a:buNone/>
              <a:defRPr sz="2400"/>
            </a:lvl3pPr>
            <a:lvl4pPr marL="789120" indent="0">
              <a:buNone/>
              <a:defRPr sz="2400"/>
            </a:lvl4pPr>
            <a:lvl5pPr marL="1051920" indent="0">
              <a:buNone/>
              <a:defRPr sz="2400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 hasCustomPrompt="1"/>
          </p:nvPr>
        </p:nvSpPr>
        <p:spPr>
          <a:xfrm>
            <a:off x="539750" y="1057739"/>
            <a:ext cx="2560320" cy="402336"/>
          </a:xfrm>
          <a:prstGeom prst="rect">
            <a:avLst/>
          </a:prstGeom>
        </p:spPr>
        <p:txBody>
          <a:bodyPr lIns="18288" tIns="137160" rIns="18288" bIns="45720"/>
          <a:lstStyle>
            <a:lvl1pPr marL="112713" indent="0" algn="ctr">
              <a:buFontTx/>
              <a:buNone/>
              <a:defRPr cap="none" baseline="0"/>
            </a:lvl1pPr>
            <a:lvl2pPr marL="263525" indent="0">
              <a:buFontTx/>
              <a:buNone/>
              <a:defRPr/>
            </a:lvl2pPr>
            <a:lvl3pPr marL="526320" indent="0">
              <a:buFontTx/>
              <a:buNone/>
              <a:defRPr/>
            </a:lvl3pPr>
            <a:lvl4pPr marL="789120" indent="0">
              <a:buFontTx/>
              <a:buNone/>
              <a:defRPr/>
            </a:lvl4pPr>
            <a:lvl5pPr marL="105192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34" name="Straight Connector 33"/>
          <p:cNvCxnSpPr/>
          <p:nvPr userDrawn="1"/>
        </p:nvCxnSpPr>
        <p:spPr bwMode="auto">
          <a:xfrm>
            <a:off x="539750" y="1501934"/>
            <a:ext cx="2558352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 userDrawn="1"/>
        </p:nvCxnSpPr>
        <p:spPr bwMode="auto">
          <a:xfrm>
            <a:off x="3187604" y="1501934"/>
            <a:ext cx="2558352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 userDrawn="1"/>
        </p:nvCxnSpPr>
        <p:spPr bwMode="auto">
          <a:xfrm>
            <a:off x="5835458" y="1501934"/>
            <a:ext cx="2558352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ectangle 40"/>
          <p:cNvSpPr/>
          <p:nvPr userDrawn="1"/>
        </p:nvSpPr>
        <p:spPr bwMode="auto">
          <a:xfrm>
            <a:off x="541019" y="3568700"/>
            <a:ext cx="21600" cy="96926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Rectangle 41"/>
          <p:cNvSpPr/>
          <p:nvPr userDrawn="1"/>
        </p:nvSpPr>
        <p:spPr bwMode="auto">
          <a:xfrm>
            <a:off x="3187604" y="3568700"/>
            <a:ext cx="21600" cy="96926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5835458" y="3568700"/>
            <a:ext cx="21600" cy="96926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2"/>
          </p:nvPr>
        </p:nvSpPr>
        <p:spPr>
          <a:xfrm>
            <a:off x="6804249" y="4701068"/>
            <a:ext cx="1160390" cy="27305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lang="de-DE" sz="9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fld id="{55DE8DF3-8E71-4565-8D1C-ABC2A9E2AB1F}" type="datetime4">
              <a:rPr lang="en-US" smtClean="0"/>
              <a:t>September 29, 2017</a:t>
            </a:fld>
            <a:endParaRPr lang="en-US" dirty="0"/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1569" y="4701068"/>
            <a:ext cx="6262680" cy="27305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defRPr lang="en-US" sz="9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r>
              <a:rPr lang="en-US"/>
              <a:t>Henkel Case Study - Peter Quinn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01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988368"/>
            <a:ext cx="5832648" cy="504056"/>
          </a:xfrm>
        </p:spPr>
        <p:txBody>
          <a:bodyPr/>
          <a:lstStyle>
            <a:lvl1pPr>
              <a:lnSpc>
                <a:spcPct val="75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539552" y="906836"/>
            <a:ext cx="0" cy="1305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4692650"/>
            <a:ext cx="531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725" y="1600436"/>
            <a:ext cx="5760492" cy="6120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58913" y="2572544"/>
            <a:ext cx="1948723" cy="1944216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5636362" y="3587570"/>
            <a:ext cx="2751988" cy="92919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3599892" y="2572544"/>
            <a:ext cx="1949045" cy="1948377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6655057" y="1567869"/>
            <a:ext cx="1733293" cy="194838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539750" y="2572544"/>
            <a:ext cx="929164" cy="92919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6655724" y="548682"/>
            <a:ext cx="1732626" cy="929187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5636362" y="2572544"/>
            <a:ext cx="929189" cy="929187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539750" y="3587571"/>
            <a:ext cx="929757" cy="92919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065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7" y="988368"/>
            <a:ext cx="7704783" cy="504056"/>
          </a:xfrm>
        </p:spPr>
        <p:txBody>
          <a:bodyPr/>
          <a:lstStyle>
            <a:lvl1pPr>
              <a:lnSpc>
                <a:spcPct val="75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539552" y="906836"/>
            <a:ext cx="0" cy="1305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4692650"/>
            <a:ext cx="531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724" y="1600436"/>
            <a:ext cx="7632625" cy="6120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3078000" y="2716724"/>
            <a:ext cx="2988000" cy="1476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2716724"/>
            <a:ext cx="2988000" cy="14760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6156000" y="2716724"/>
            <a:ext cx="2988000" cy="14760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r>
              <a:rPr lang="en-US" noProof="0" dirty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150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7" y="988368"/>
            <a:ext cx="7704783" cy="504056"/>
          </a:xfrm>
        </p:spPr>
        <p:txBody>
          <a:bodyPr/>
          <a:lstStyle>
            <a:lvl1pPr>
              <a:lnSpc>
                <a:spcPct val="75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539552" y="906836"/>
            <a:ext cx="0" cy="1305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4692650"/>
            <a:ext cx="531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724" y="1600436"/>
            <a:ext cx="7632625" cy="6120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6624350" y="2284632"/>
            <a:ext cx="1764000" cy="1080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2284632"/>
            <a:ext cx="1764000" cy="10800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4788024" y="3436438"/>
            <a:ext cx="1764000" cy="10800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6626111" y="3436438"/>
            <a:ext cx="1764000" cy="10800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646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4D04ED18-CC11-4FEE-97DD-7678749CF8B3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60451"/>
            <a:ext cx="7740650" cy="3455988"/>
          </a:xfrm>
        </p:spPr>
        <p:txBody>
          <a:bodyPr/>
          <a:lstStyle>
            <a:lvl1pPr marL="266700" indent="-266700">
              <a:spcAft>
                <a:spcPts val="600"/>
              </a:spcAft>
              <a:buClrTx/>
              <a:buSzPct val="100000"/>
              <a:buFont typeface="+mj-lt"/>
              <a:buAutoNum type="arabicPeriod"/>
              <a:defRPr b="0">
                <a:solidFill>
                  <a:schemeClr val="accent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3849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ildplatzhalter 2"/>
          <p:cNvSpPr>
            <a:spLocks noGrp="1"/>
          </p:cNvSpPr>
          <p:nvPr>
            <p:ph type="pic" sz="quarter" idx="32"/>
          </p:nvPr>
        </p:nvSpPr>
        <p:spPr>
          <a:xfrm>
            <a:off x="6084168" y="1060450"/>
            <a:ext cx="2304182" cy="10080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Click icon to add picture</a:t>
            </a:r>
          </a:p>
        </p:txBody>
      </p:sp>
      <p:sp>
        <p:nvSpPr>
          <p:cNvPr id="22" name="Textplatzhalt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539750" y="1060450"/>
            <a:ext cx="5472410" cy="1008000"/>
          </a:xfrm>
          <a:solidFill>
            <a:schemeClr val="accent5"/>
          </a:solidFill>
          <a:ln>
            <a:noFill/>
          </a:ln>
          <a:effectLst/>
        </p:spPr>
        <p:txBody>
          <a:bodyPr lIns="216000" tIns="72009" rIns="72009" bIns="72000" anchor="ctr"/>
          <a:lstStyle>
            <a:lvl1pPr marL="0" indent="0">
              <a:spcAft>
                <a:spcPts val="0"/>
              </a:spcAft>
              <a:buNone/>
              <a:defRPr lang="de-DE" sz="1800" b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 lvl="0" defTabSz="895350">
              <a:buClr>
                <a:srgbClr val="E1000F"/>
              </a:buClr>
              <a:tabLst>
                <a:tab pos="792163" algn="l"/>
              </a:tabLst>
            </a:pPr>
            <a:r>
              <a:rPr lang="en-US" noProof="0"/>
              <a:t>Agenda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60C074C1-4B60-44AD-AAB6-808202F04ABA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34"/>
          </p:nvPr>
        </p:nvSpPr>
        <p:spPr>
          <a:xfrm>
            <a:off x="6084168" y="2140570"/>
            <a:ext cx="2304182" cy="10080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Click icon to add picture</a:t>
            </a:r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539750" y="2140570"/>
            <a:ext cx="5472410" cy="1008000"/>
          </a:xfrm>
          <a:solidFill>
            <a:schemeClr val="accent5"/>
          </a:solidFill>
          <a:ln>
            <a:noFill/>
          </a:ln>
          <a:effectLst/>
        </p:spPr>
        <p:txBody>
          <a:bodyPr lIns="216000" tIns="72009" rIns="72009" bIns="72000" anchor="ctr"/>
          <a:lstStyle>
            <a:lvl1pPr marL="0" indent="0">
              <a:spcAft>
                <a:spcPts val="0"/>
              </a:spcAft>
              <a:buNone/>
              <a:defRPr lang="de-DE" sz="1800" b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 lvl="0" defTabSz="895350">
              <a:buClr>
                <a:srgbClr val="E1000F"/>
              </a:buClr>
              <a:tabLst>
                <a:tab pos="792163" algn="l"/>
              </a:tabLst>
            </a:pPr>
            <a:r>
              <a:rPr lang="en-US" noProof="0"/>
              <a:t>Agenda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37"/>
          </p:nvPr>
        </p:nvSpPr>
        <p:spPr>
          <a:xfrm>
            <a:off x="6084168" y="3220690"/>
            <a:ext cx="2304182" cy="1008000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Click icon to add picture</a:t>
            </a:r>
          </a:p>
        </p:txBody>
      </p:sp>
      <p:sp>
        <p:nvSpPr>
          <p:cNvPr id="33" name="Textplatzhalt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539750" y="3220690"/>
            <a:ext cx="5472410" cy="1008000"/>
          </a:xfrm>
          <a:solidFill>
            <a:schemeClr val="accent5"/>
          </a:solidFill>
          <a:ln>
            <a:noFill/>
          </a:ln>
          <a:effectLst/>
        </p:spPr>
        <p:txBody>
          <a:bodyPr lIns="216000" tIns="72009" rIns="72009" bIns="72000" anchor="ctr"/>
          <a:lstStyle>
            <a:lvl1pPr marL="0" indent="0">
              <a:spcAft>
                <a:spcPts val="0"/>
              </a:spcAft>
              <a:buNone/>
              <a:defRPr lang="de-DE" sz="1800" b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 lvl="0" defTabSz="895350">
              <a:buClr>
                <a:srgbClr val="E1000F"/>
              </a:buClr>
              <a:tabLst>
                <a:tab pos="792163" algn="l"/>
              </a:tabLst>
            </a:pPr>
            <a:r>
              <a:rPr lang="en-US" noProof="0"/>
              <a:t>Agenda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075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39745" y="1060450"/>
            <a:ext cx="2556000" cy="316803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108000" bIns="108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18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24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3186048" y="1060450"/>
            <a:ext cx="2556000" cy="316803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108000" bIns="108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18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25" name="Textplatzhalt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5832352" y="1060450"/>
            <a:ext cx="2556000" cy="316803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108000" bIns="108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18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5536733B-4251-45CD-9373-D8F53C47077E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438126"/>
            <a:ext cx="2556000" cy="790354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1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186048" y="3438126"/>
            <a:ext cx="2556000" cy="790354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832350" y="3438126"/>
            <a:ext cx="2556000" cy="790354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3080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47700" y="249671"/>
            <a:ext cx="7740650" cy="70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47700" y="1060450"/>
            <a:ext cx="77406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47700" y="4773551"/>
            <a:ext cx="6048536" cy="125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defRPr sz="90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noProof="0"/>
              <a:t>Henkel Case Study - Peter Quinn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6732240" y="4773551"/>
            <a:ext cx="1080120" cy="125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9B73D7C-5502-495A-BC9D-5E5012FCC55B}" type="datetime4">
              <a:rPr lang="en-US" noProof="0" smtClean="0"/>
              <a:t>September 29, 2017</a:t>
            </a:fld>
            <a:endParaRPr lang="en-US" noProof="0"/>
          </a:p>
        </p:txBody>
      </p:sp>
      <p:sp>
        <p:nvSpPr>
          <p:cNvPr id="1032" name="Rechteck 2"/>
          <p:cNvSpPr>
            <a:spLocks noChangeArrowheads="1"/>
          </p:cNvSpPr>
          <p:nvPr/>
        </p:nvSpPr>
        <p:spPr bwMode="auto">
          <a:xfrm>
            <a:off x="7848364" y="4773551"/>
            <a:ext cx="308348" cy="1254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>
              <a:defRPr/>
            </a:pPr>
            <a:fld id="{28FE135C-1D4F-4BEA-944F-9FE7FBDC132B}" type="slidenum">
              <a:rPr lang="en-US" sz="900" noProof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900" noProof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4692650"/>
            <a:ext cx="5318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r Verbinder 6"/>
          <p:cNvCxnSpPr/>
          <p:nvPr userDrawn="1"/>
        </p:nvCxnSpPr>
        <p:spPr bwMode="auto">
          <a:xfrm>
            <a:off x="539552" y="247290"/>
            <a:ext cx="0" cy="32659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202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2" r:id="rId2"/>
    <p:sldLayoutId id="2147483707" r:id="rId3"/>
    <p:sldLayoutId id="2147483708" r:id="rId4"/>
    <p:sldLayoutId id="2147483709" r:id="rId5"/>
    <p:sldLayoutId id="2147483710" r:id="rId6"/>
    <p:sldLayoutId id="2147483684" r:id="rId7"/>
    <p:sldLayoutId id="2147483693" r:id="rId8"/>
    <p:sldLayoutId id="2147483697" r:id="rId9"/>
    <p:sldLayoutId id="2147483698" r:id="rId10"/>
    <p:sldLayoutId id="2147483663" r:id="rId11"/>
    <p:sldLayoutId id="2147483664" r:id="rId12"/>
    <p:sldLayoutId id="2147483665" r:id="rId13"/>
    <p:sldLayoutId id="2147483700" r:id="rId14"/>
    <p:sldLayoutId id="2147483701" r:id="rId15"/>
    <p:sldLayoutId id="2147483696" r:id="rId16"/>
    <p:sldLayoutId id="2147483666" r:id="rId17"/>
    <p:sldLayoutId id="2147483713" r:id="rId18"/>
    <p:sldLayoutId id="2147483718" r:id="rId19"/>
    <p:sldLayoutId id="2147483667" r:id="rId20"/>
    <p:sldLayoutId id="2147483669" r:id="rId21"/>
    <p:sldLayoutId id="2147483714" r:id="rId22"/>
    <p:sldLayoutId id="2147483670" r:id="rId23"/>
    <p:sldLayoutId id="2147483671" r:id="rId24"/>
    <p:sldLayoutId id="2147483672" r:id="rId25"/>
    <p:sldLayoutId id="2147483715" r:id="rId26"/>
    <p:sldLayoutId id="2147483673" r:id="rId27"/>
    <p:sldLayoutId id="2147483674" r:id="rId28"/>
    <p:sldLayoutId id="2147483712" r:id="rId29"/>
    <p:sldLayoutId id="2147483699" r:id="rId30"/>
    <p:sldLayoutId id="2147483716" r:id="rId31"/>
    <p:sldLayoutId id="2147483677" r:id="rId32"/>
    <p:sldLayoutId id="2147483720" r:id="rId33"/>
    <p:sldLayoutId id="2147483717" r:id="rId34"/>
    <p:sldLayoutId id="2147483719" r:id="rId35"/>
    <p:sldLayoutId id="2147483723" r:id="rId36"/>
    <p:sldLayoutId id="2147483724" r:id="rId37"/>
    <p:sldLayoutId id="2147483725" r:id="rId38"/>
    <p:sldLayoutId id="2147483726" r:id="rId39"/>
  </p:sldLayoutIdLst>
  <p:hf sldNum="0"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cs typeface="Calibri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cs typeface="Calibri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cs typeface="Calibri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cs typeface="Calibri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cs typeface="Calibri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cs typeface="Calibri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cs typeface="Calibri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charset="0"/>
          <a:cs typeface="Calibri" charset="0"/>
        </a:defRPr>
      </a:lvl9pPr>
    </p:titleStyle>
    <p:bodyStyle>
      <a:lvl1pPr marL="266700" indent="-266700" algn="l" rtl="0" eaLnBrk="1" fontAlgn="base" hangingPunct="1">
        <a:lnSpc>
          <a:spcPct val="105000"/>
        </a:lnSpc>
        <a:spcBef>
          <a:spcPct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61938" algn="l" rtl="0" eaLnBrk="1" fontAlgn="base" hangingPunct="1">
        <a:lnSpc>
          <a:spcPct val="105000"/>
        </a:lnSpc>
        <a:spcBef>
          <a:spcPct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2pPr>
      <a:lvl3pPr marL="806450" indent="-274638" algn="l" rtl="0" eaLnBrk="1" fontAlgn="base" hangingPunct="1">
        <a:lnSpc>
          <a:spcPct val="105000"/>
        </a:lnSpc>
        <a:spcBef>
          <a:spcPct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073150" indent="-265113" algn="l" rtl="0" eaLnBrk="1" fontAlgn="base" hangingPunct="1">
        <a:lnSpc>
          <a:spcPct val="105000"/>
        </a:lnSpc>
        <a:spcBef>
          <a:spcPct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4pPr>
      <a:lvl5pPr marL="1339850" indent="-265113" algn="l" rtl="0" eaLnBrk="1" fontAlgn="base" hangingPunct="1">
        <a:lnSpc>
          <a:spcPct val="105000"/>
        </a:lnSpc>
        <a:spcBef>
          <a:spcPct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5pPr>
      <a:lvl6pPr marL="17970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2542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7114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1686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9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4" pos="2767" userDrawn="1">
          <p15:clr>
            <a:srgbClr val="F26B43"/>
          </p15:clr>
        </p15:guide>
        <p15:guide id="6" pos="5284" userDrawn="1">
          <p15:clr>
            <a:srgbClr val="F26B43"/>
          </p15:clr>
        </p15:guide>
        <p15:guide id="9" orient="horz" pos="668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1" orient="horz" pos="532" userDrawn="1">
          <p15:clr>
            <a:srgbClr val="F26B43"/>
          </p15:clr>
        </p15:guide>
        <p15:guide id="12" pos="408" userDrawn="1">
          <p15:clr>
            <a:srgbClr val="F26B43"/>
          </p15:clr>
        </p15:guide>
        <p15:guide id="13" pos="3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/>
              <a:t>Henkel Case Study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de-DE" dirty="0"/>
              <a:t>Peter Quinn</a:t>
            </a:r>
          </a:p>
          <a:p>
            <a:r>
              <a:rPr lang="en-US" altLang="de-DE" dirty="0"/>
              <a:t>06/10/2017</a:t>
            </a:r>
          </a:p>
        </p:txBody>
      </p:sp>
    </p:spTree>
    <p:extLst>
      <p:ext uri="{BB962C8B-B14F-4D97-AF65-F5344CB8AC3E}">
        <p14:creationId xmlns:p14="http://schemas.microsoft.com/office/powerpoint/2010/main" val="159572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3608" y="196280"/>
            <a:ext cx="6050242" cy="5490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E" sz="2600" b="0" kern="0" dirty="0">
                <a:latin typeface="+mn-lt"/>
              </a:rPr>
              <a:t>JUMP AHEAD was born: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71600" y="1780456"/>
            <a:ext cx="6050242" cy="2376997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619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6450" indent="-2746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731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398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7970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42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14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686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400" b="1" kern="0" dirty="0">
                <a:solidFill>
                  <a:srgbClr val="E1000F"/>
                </a:solidFill>
                <a:latin typeface="+mj-lt"/>
              </a:rPr>
              <a:t>J	</a:t>
            </a:r>
            <a:r>
              <a:rPr lang="en-IE" sz="2400" b="1" kern="0" dirty="0">
                <a:latin typeface="+mj-lt"/>
              </a:rPr>
              <a:t>Joint</a:t>
            </a:r>
            <a:r>
              <a:rPr lang="en-IE" sz="2400" b="1" kern="0" dirty="0">
                <a:solidFill>
                  <a:srgbClr val="E1000F"/>
                </a:solidFill>
                <a:latin typeface="+mj-lt"/>
              </a:rPr>
              <a:t>			A	</a:t>
            </a:r>
            <a:r>
              <a:rPr lang="en-IE" sz="2400" b="1" kern="0" dirty="0">
                <a:latin typeface="+mj-lt"/>
              </a:rPr>
              <a:t>All</a:t>
            </a:r>
          </a:p>
          <a:p>
            <a:pPr marL="0" indent="0">
              <a:buNone/>
            </a:pPr>
            <a:r>
              <a:rPr lang="en-IE" sz="2400" b="1" kern="0" dirty="0">
                <a:solidFill>
                  <a:srgbClr val="E1000F"/>
                </a:solidFill>
                <a:latin typeface="+mj-lt"/>
              </a:rPr>
              <a:t>U	</a:t>
            </a:r>
            <a:r>
              <a:rPr lang="en-IE" sz="2400" b="1" kern="0" dirty="0">
                <a:latin typeface="+mj-lt"/>
              </a:rPr>
              <a:t>Union	</a:t>
            </a:r>
            <a:r>
              <a:rPr lang="en-IE" sz="2400" b="1" kern="0" dirty="0">
                <a:solidFill>
                  <a:srgbClr val="E1000F"/>
                </a:solidFill>
                <a:latin typeface="+mj-lt"/>
              </a:rPr>
              <a:t>		H	</a:t>
            </a:r>
            <a:r>
              <a:rPr lang="en-IE" sz="2400" b="1" kern="0" dirty="0">
                <a:latin typeface="+mj-lt"/>
              </a:rPr>
              <a:t>Henkel</a:t>
            </a:r>
          </a:p>
          <a:p>
            <a:pPr marL="0" indent="0">
              <a:buNone/>
            </a:pPr>
            <a:r>
              <a:rPr lang="en-IE" sz="2400" b="1" kern="0" dirty="0">
                <a:solidFill>
                  <a:srgbClr val="E1000F"/>
                </a:solidFill>
                <a:latin typeface="+mj-lt"/>
              </a:rPr>
              <a:t>M	</a:t>
            </a:r>
            <a:r>
              <a:rPr lang="en-IE" sz="2400" b="1" kern="0" dirty="0">
                <a:latin typeface="+mj-lt"/>
              </a:rPr>
              <a:t>Management</a:t>
            </a:r>
            <a:r>
              <a:rPr lang="en-IE" sz="2400" b="1" kern="0" dirty="0">
                <a:solidFill>
                  <a:srgbClr val="E1000F"/>
                </a:solidFill>
                <a:latin typeface="+mj-lt"/>
              </a:rPr>
              <a:t>		E	</a:t>
            </a:r>
            <a:r>
              <a:rPr lang="en-IE" sz="2400" b="1" kern="0" dirty="0">
                <a:latin typeface="+mj-lt"/>
              </a:rPr>
              <a:t>Engaged</a:t>
            </a:r>
          </a:p>
          <a:p>
            <a:pPr marL="0" indent="0">
              <a:buNone/>
            </a:pPr>
            <a:r>
              <a:rPr lang="en-IE" sz="2400" b="1" kern="0" dirty="0">
                <a:solidFill>
                  <a:srgbClr val="E1000F"/>
                </a:solidFill>
                <a:latin typeface="+mj-lt"/>
              </a:rPr>
              <a:t>P	</a:t>
            </a:r>
            <a:r>
              <a:rPr lang="en-IE" sz="2400" b="1" kern="0" dirty="0">
                <a:latin typeface="+mj-lt"/>
              </a:rPr>
              <a:t>Partnership 	</a:t>
            </a:r>
            <a:r>
              <a:rPr lang="en-IE" sz="2400" b="1" kern="0" dirty="0">
                <a:solidFill>
                  <a:srgbClr val="E1000F"/>
                </a:solidFill>
                <a:latin typeface="+mj-lt"/>
              </a:rPr>
              <a:t>	A	</a:t>
            </a:r>
            <a:r>
              <a:rPr lang="en-IE" sz="2400" b="1" kern="0" dirty="0">
                <a:latin typeface="+mj-lt"/>
              </a:rPr>
              <a:t>And</a:t>
            </a:r>
          </a:p>
          <a:p>
            <a:pPr marL="0" indent="0">
              <a:buNone/>
            </a:pPr>
            <a:r>
              <a:rPr lang="en-IE" sz="2400" b="1" kern="0" dirty="0">
                <a:solidFill>
                  <a:srgbClr val="E1000F"/>
                </a:solidFill>
                <a:latin typeface="+mj-lt"/>
              </a:rPr>
              <a:t>				D	</a:t>
            </a:r>
            <a:r>
              <a:rPr lang="en-IE" sz="2400" b="1" kern="0" dirty="0">
                <a:latin typeface="+mj-lt"/>
              </a:rPr>
              <a:t>Delivering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E91A4F-818A-46AA-BF84-99C063A4CB06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5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55467" y="196280"/>
            <a:ext cx="6050242" cy="5490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E" sz="2101" kern="0" dirty="0"/>
              <a:t>JUMP AHEAD Steering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24" y="660257"/>
            <a:ext cx="6708144" cy="422213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AA6D0-80E4-433B-893A-BCB6CAEA28B8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53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96280"/>
            <a:ext cx="6050242" cy="5490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E" sz="2600" b="0" kern="0" dirty="0">
                <a:latin typeface="+mn-lt"/>
              </a:rPr>
              <a:t>How it works: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500" y="988368"/>
            <a:ext cx="3922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sym typeface="Arial" panose="020B0604020202020204" pitchFamily="34" charset="0"/>
              </a:rPr>
              <a:t>Natural teams are selected by the steering team and trained by IDEAS institute</a:t>
            </a: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sym typeface="Arial" panose="020B0604020202020204" pitchFamily="34" charset="0"/>
              </a:rPr>
              <a:t>Problems are identified by the teams</a:t>
            </a: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sym typeface="Arial" panose="020B0604020202020204" pitchFamily="34" charset="0"/>
              </a:rPr>
              <a:t>The teams liaise with the steering team to prioritise the problems</a:t>
            </a: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sym typeface="Arial" panose="020B0604020202020204" pitchFamily="34" charset="0"/>
              </a:rPr>
              <a:t>The teams resolve the problems using tools from the 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988" y="1276400"/>
            <a:ext cx="2545595" cy="16796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90DAE-4D63-47E6-A4C4-1D5A1F184AD3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78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9592" y="284890"/>
            <a:ext cx="5888322" cy="566912"/>
          </a:xfrm>
        </p:spPr>
        <p:txBody>
          <a:bodyPr/>
          <a:lstStyle/>
          <a:p>
            <a:r>
              <a:rPr lang="en-IE" dirty="0">
                <a:latin typeface="+mn-lt"/>
              </a:rPr>
              <a:t>Natural teams: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3506" y="880943"/>
            <a:ext cx="5700117" cy="1294389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619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806450" indent="-2746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0731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398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7970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42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14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686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IE" kern="0" dirty="0"/>
              <a:t>Teams have five or six members and are a mixture of people from various grades and positions</a:t>
            </a:r>
          </a:p>
          <a:p>
            <a:endParaRPr lang="en-IE" kern="0" dirty="0"/>
          </a:p>
          <a:p>
            <a:r>
              <a:rPr lang="en-IE" kern="0" dirty="0"/>
              <a:t>While the team work on problems in their own area they can look for help from people outside that area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93422"/>
              </p:ext>
            </p:extLst>
          </p:nvPr>
        </p:nvGraphicFramePr>
        <p:xfrm>
          <a:off x="993694" y="2860576"/>
          <a:ext cx="5700117" cy="137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537"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2"/>
                          </a:solidFill>
                        </a:rPr>
                        <a:t>Areas</a:t>
                      </a:r>
                    </a:p>
                  </a:txBody>
                  <a:tcPr marL="51467" marR="51467" marT="25734" marB="25734"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rgbClr val="FF0000"/>
                          </a:solidFill>
                        </a:rPr>
                        <a:t>Example</a:t>
                      </a:r>
                      <a:r>
                        <a:rPr lang="en-IE" sz="1100" baseline="0" dirty="0">
                          <a:solidFill>
                            <a:srgbClr val="FF0000"/>
                          </a:solidFill>
                        </a:rPr>
                        <a:t> of Natural Teams</a:t>
                      </a:r>
                      <a:endParaRPr lang="en-IE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1467" marR="51467" marT="25734" marB="2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40">
                <a:tc>
                  <a:txBody>
                    <a:bodyPr/>
                    <a:lstStyle/>
                    <a:p>
                      <a:r>
                        <a:rPr lang="en-IE" sz="900" dirty="0"/>
                        <a:t>Anaerobics</a:t>
                      </a:r>
                    </a:p>
                  </a:txBody>
                  <a:tcPr marL="51467" marR="51467" marT="25734" marB="25734"/>
                </a:tc>
                <a:tc>
                  <a:txBody>
                    <a:bodyPr/>
                    <a:lstStyle/>
                    <a:p>
                      <a:r>
                        <a:rPr lang="en-IE" sz="900" dirty="0"/>
                        <a:t>Operator, Supervisor, Craft, SHE, QC</a:t>
                      </a:r>
                    </a:p>
                  </a:txBody>
                  <a:tcPr marL="51467" marR="51467" marT="25734" marB="2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670">
                <a:tc>
                  <a:txBody>
                    <a:bodyPr/>
                    <a:lstStyle/>
                    <a:p>
                      <a:r>
                        <a:rPr lang="en-IE" sz="900" dirty="0"/>
                        <a:t>Ballyfermot</a:t>
                      </a:r>
                    </a:p>
                  </a:txBody>
                  <a:tcPr marL="51467" marR="51467" marT="25734" marB="25734"/>
                </a:tc>
                <a:tc>
                  <a:txBody>
                    <a:bodyPr/>
                    <a:lstStyle/>
                    <a:p>
                      <a:r>
                        <a:rPr lang="en-IE" sz="900" dirty="0"/>
                        <a:t>Craft, Operators, Supervisor, QC</a:t>
                      </a:r>
                    </a:p>
                  </a:txBody>
                  <a:tcPr marL="51467" marR="51467" marT="25734" marB="2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670">
                <a:tc>
                  <a:txBody>
                    <a:bodyPr/>
                    <a:lstStyle/>
                    <a:p>
                      <a:r>
                        <a:rPr lang="en-IE" sz="900" dirty="0"/>
                        <a:t>B&amp;P  AWIP </a:t>
                      </a:r>
                    </a:p>
                  </a:txBody>
                  <a:tcPr marL="51467" marR="51467" marT="25734" marB="25734"/>
                </a:tc>
                <a:tc>
                  <a:txBody>
                    <a:bodyPr/>
                    <a:lstStyle/>
                    <a:p>
                      <a:r>
                        <a:rPr lang="en-IE" sz="900" dirty="0"/>
                        <a:t>Craft, Operators, Supervisor, W/H Operator, QC</a:t>
                      </a:r>
                    </a:p>
                  </a:txBody>
                  <a:tcPr marL="51467" marR="51467" marT="25734" marB="2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670">
                <a:tc>
                  <a:txBody>
                    <a:bodyPr/>
                    <a:lstStyle/>
                    <a:p>
                      <a:r>
                        <a:rPr lang="en-IE" sz="900" dirty="0"/>
                        <a:t>B&amp;P ACON </a:t>
                      </a:r>
                    </a:p>
                  </a:txBody>
                  <a:tcPr marL="51467" marR="51467" marT="25734" marB="25734"/>
                </a:tc>
                <a:tc>
                  <a:txBody>
                    <a:bodyPr/>
                    <a:lstStyle/>
                    <a:p>
                      <a:r>
                        <a:rPr lang="en-IE" sz="900" dirty="0"/>
                        <a:t>W/H Operator, Set-Up Operator, Engineer, Chargehand, Area Manager</a:t>
                      </a:r>
                    </a:p>
                  </a:txBody>
                  <a:tcPr marL="51467" marR="51467" marT="25734" marB="2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670">
                <a:tc>
                  <a:txBody>
                    <a:bodyPr/>
                    <a:lstStyle/>
                    <a:p>
                      <a:r>
                        <a:rPr lang="en-IE" sz="900" dirty="0"/>
                        <a:t>B&amp;P AINCA </a:t>
                      </a:r>
                    </a:p>
                  </a:txBody>
                  <a:tcPr marL="51467" marR="51467" marT="25734" marB="25734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/>
                        <a:t>Craft, Operators, Customer Service, Planner</a:t>
                      </a:r>
                    </a:p>
                  </a:txBody>
                  <a:tcPr marL="51467" marR="51467" marT="25734" marB="2573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670">
                <a:tc>
                  <a:txBody>
                    <a:bodyPr/>
                    <a:lstStyle/>
                    <a:p>
                      <a:r>
                        <a:rPr lang="en-IE" sz="900" dirty="0"/>
                        <a:t>Logistics</a:t>
                      </a:r>
                    </a:p>
                  </a:txBody>
                  <a:tcPr marL="51467" marR="51467" marT="25734" marB="25734"/>
                </a:tc>
                <a:tc>
                  <a:txBody>
                    <a:bodyPr/>
                    <a:lstStyle/>
                    <a:p>
                      <a:r>
                        <a:rPr lang="en-IE" sz="900" dirty="0"/>
                        <a:t>Operators, Chargehand, Manager, Planner</a:t>
                      </a:r>
                    </a:p>
                  </a:txBody>
                  <a:tcPr marL="51467" marR="51467" marT="25734" marB="2573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ED2F2-0BF4-4CBD-B819-534FBD46CA0B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88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7584" y="202319"/>
            <a:ext cx="6050242" cy="5490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E" sz="2600" b="0" kern="0" dirty="0">
                <a:latin typeface="+mn-lt"/>
              </a:rPr>
              <a:t>Training schedule &amp; Time Commitment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7584" y="850320"/>
            <a:ext cx="4792211" cy="3848044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619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6450" indent="-2746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731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398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7970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42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14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686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IE" sz="1800" kern="0" dirty="0"/>
              <a:t>Team Training is 3 x 2 days</a:t>
            </a:r>
          </a:p>
          <a:p>
            <a:endParaRPr lang="en-IE" sz="1800" kern="0" dirty="0"/>
          </a:p>
          <a:p>
            <a:r>
              <a:rPr lang="en-IE" sz="1800" kern="0" dirty="0"/>
              <a:t>FETAC Level 5 Qualification (optional)</a:t>
            </a:r>
          </a:p>
          <a:p>
            <a:endParaRPr lang="en-IE" sz="1800" kern="0" dirty="0"/>
          </a:p>
          <a:p>
            <a:r>
              <a:rPr lang="en-IE" sz="1800" kern="0" dirty="0"/>
              <a:t>2015 - 2017 – Trained 80 people - Training of new teams will continue over the next number of years</a:t>
            </a:r>
          </a:p>
          <a:p>
            <a:endParaRPr lang="en-IE" sz="1800" kern="0" dirty="0"/>
          </a:p>
          <a:p>
            <a:r>
              <a:rPr lang="en-IE" sz="1800" kern="0" dirty="0"/>
              <a:t>Teams meet once a week </a:t>
            </a:r>
          </a:p>
          <a:p>
            <a:endParaRPr lang="en-IE" sz="1800" kern="0" dirty="0"/>
          </a:p>
          <a:p>
            <a:r>
              <a:rPr lang="en-IE" sz="1800" kern="0" dirty="0"/>
              <a:t>Steering team meets once a week</a:t>
            </a:r>
          </a:p>
          <a:p>
            <a:endParaRPr lang="en-IE" sz="1800" kern="0" dirty="0"/>
          </a:p>
          <a:p>
            <a:r>
              <a:rPr lang="en-IE" sz="1800" kern="0" dirty="0" err="1"/>
              <a:t>Sitewide</a:t>
            </a:r>
            <a:r>
              <a:rPr lang="en-IE" sz="1800" kern="0" dirty="0"/>
              <a:t> communications once per quarter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27" y="1424359"/>
            <a:ext cx="2840637" cy="24754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4E336-0DEA-429A-925E-0F234FE719EA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64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35157"/>
            <a:ext cx="6050242" cy="5490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E" sz="2600" b="0" kern="0" dirty="0">
                <a:latin typeface="+mn-lt"/>
              </a:rPr>
              <a:t>How it has affected our people: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554" y="916360"/>
            <a:ext cx="637391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sym typeface="Arial" panose="020B0604020202020204" pitchFamily="34" charset="0"/>
              </a:rPr>
              <a:t>Everyone benefits from improvements within their work place</a:t>
            </a: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sym typeface="Arial" panose="020B0604020202020204" pitchFamily="34" charset="0"/>
              </a:rPr>
              <a:t>Everyone has the opportunity to volunteer and take part in a team</a:t>
            </a: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sym typeface="Arial" panose="020B0604020202020204" pitchFamily="34" charset="0"/>
              </a:rPr>
              <a:t>People get exposure to parts of the business that they may not normally have been involved with</a:t>
            </a: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sym typeface="Arial" panose="020B0604020202020204" pitchFamily="34" charset="0"/>
              </a:rPr>
              <a:t>Morale is improved by being part of a more connected team -  Connected with each other and with our employer </a:t>
            </a:r>
          </a:p>
          <a:p>
            <a:pPr algn="l">
              <a:buClr>
                <a:srgbClr val="FF0000"/>
              </a:buClr>
            </a:pPr>
            <a:endParaRPr lang="en-US" altLang="en-US" dirty="0">
              <a:latin typeface="+mn-lt"/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sym typeface="Arial" panose="020B0604020202020204" pitchFamily="34" charset="0"/>
              </a:rPr>
              <a:t>People have become part of the new success story</a:t>
            </a:r>
          </a:p>
          <a:p>
            <a:endParaRPr lang="en-US" altLang="en-US" sz="1200" dirty="0"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9594B-23B4-41EA-8164-0DFDD8AC8D0B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31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96280"/>
            <a:ext cx="6050242" cy="5490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E" sz="2600" b="0" kern="0" dirty="0">
                <a:latin typeface="+mn-lt"/>
              </a:rPr>
              <a:t>What are the Risks/Pitfalls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811048"/>
            <a:ext cx="712879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ym typeface="Arial" panose="020B0604020202020204" pitchFamily="34" charset="0"/>
              </a:rPr>
              <a:t>Key influencers can move or be promoted</a:t>
            </a: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ym typeface="Arial" panose="020B0604020202020204" pitchFamily="34" charset="0"/>
              </a:rPr>
              <a:t>The </a:t>
            </a:r>
            <a:r>
              <a:rPr lang="en-US" altLang="en-US" dirty="0" err="1">
                <a:sym typeface="Arial" panose="020B0604020202020204" pitchFamily="34" charset="0"/>
              </a:rPr>
              <a:t>programme</a:t>
            </a:r>
            <a:r>
              <a:rPr lang="en-US" altLang="en-US" dirty="0">
                <a:sym typeface="Arial" panose="020B0604020202020204" pitchFamily="34" charset="0"/>
              </a:rPr>
              <a:t> has to constantly refresh, innovate &amp; re-</a:t>
            </a:r>
            <a:r>
              <a:rPr lang="en-US" altLang="en-US" dirty="0" err="1">
                <a:sym typeface="Arial" panose="020B0604020202020204" pitchFamily="34" charset="0"/>
              </a:rPr>
              <a:t>energise</a:t>
            </a:r>
            <a:endParaRPr lang="en-US" altLang="en-US" dirty="0"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ym typeface="Arial" panose="020B0604020202020204" pitchFamily="34" charset="0"/>
              </a:rPr>
              <a:t>There are less ‘Glass Half Empty’ people but they will still exist</a:t>
            </a: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ym typeface="Arial" panose="020B0604020202020204" pitchFamily="34" charset="0"/>
              </a:rPr>
              <a:t>Funding, scale &amp; flexibility of the </a:t>
            </a:r>
            <a:r>
              <a:rPr lang="en-US" altLang="en-US" dirty="0" err="1">
                <a:sym typeface="Arial" panose="020B0604020202020204" pitchFamily="34" charset="0"/>
              </a:rPr>
              <a:t>programme</a:t>
            </a:r>
            <a:endParaRPr lang="en-US" altLang="en-US" dirty="0">
              <a:sym typeface="Arial" panose="020B0604020202020204" pitchFamily="34" charset="0"/>
            </a:endParaRPr>
          </a:p>
          <a:p>
            <a:pPr algn="l">
              <a:buClr>
                <a:srgbClr val="FF0000"/>
              </a:buClr>
            </a:pPr>
            <a:endParaRPr lang="en-US" altLang="en-US" dirty="0"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ym typeface="Arial" panose="020B0604020202020204" pitchFamily="34" charset="0"/>
              </a:rPr>
              <a:t>Keeping IR topics separate is critical but difficult</a:t>
            </a: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ym typeface="Arial" panose="020B0604020202020204" pitchFamily="34" charset="0"/>
              </a:rPr>
              <a:t>Egos and orthodoxies can be hard to manage</a:t>
            </a: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sym typeface="Arial" panose="020B0604020202020204" pitchFamily="34" charset="0"/>
            </a:endParaRPr>
          </a:p>
          <a:p>
            <a:pPr marL="214370" indent="-21437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ym typeface="Arial" panose="020B0604020202020204" pitchFamily="34" charset="0"/>
              </a:rPr>
              <a:t>Important to choose the right projects at the start</a:t>
            </a:r>
          </a:p>
          <a:p>
            <a:endParaRPr lang="en-US" altLang="en-US" sz="1200" dirty="0"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2C1C9-D0E9-43DD-84D5-C6CB672D73C0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88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27584" y="254353"/>
            <a:ext cx="5566218" cy="594249"/>
          </a:xfrm>
        </p:spPr>
        <p:txBody>
          <a:bodyPr/>
          <a:lstStyle/>
          <a:p>
            <a:r>
              <a:rPr lang="de-DE" dirty="0">
                <a:latin typeface="+mn-lt"/>
                <a:sym typeface="Arial" pitchFamily="34" charset="0"/>
              </a:rPr>
              <a:t>So how did we do in the last three years?</a:t>
            </a:r>
            <a:endParaRPr lang="de-DE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755576" y="700336"/>
            <a:ext cx="4032448" cy="3636497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619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806450" indent="-2746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0731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398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7970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42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14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686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IE" kern="0" dirty="0"/>
              <a:t>Service – 80% </a:t>
            </a:r>
            <a:r>
              <a:rPr lang="en-IE" kern="0" dirty="0" err="1"/>
              <a:t>avg</a:t>
            </a:r>
            <a:r>
              <a:rPr lang="en-IE" kern="0" dirty="0"/>
              <a:t> to 98% </a:t>
            </a:r>
            <a:r>
              <a:rPr lang="en-IE" kern="0" dirty="0" err="1"/>
              <a:t>avg</a:t>
            </a:r>
            <a:endParaRPr lang="en-IE" kern="0" dirty="0"/>
          </a:p>
          <a:p>
            <a:pPr>
              <a:lnSpc>
                <a:spcPct val="150000"/>
              </a:lnSpc>
            </a:pPr>
            <a:r>
              <a:rPr lang="en-IE" kern="0" dirty="0"/>
              <a:t>Quality – Complaints reduced by 37%</a:t>
            </a:r>
          </a:p>
          <a:p>
            <a:pPr>
              <a:lnSpc>
                <a:spcPct val="150000"/>
              </a:lnSpc>
            </a:pPr>
            <a:r>
              <a:rPr lang="en-IE" kern="0" dirty="0"/>
              <a:t>Cost – Productivity gains 5% P.A. - Scrap down 25%</a:t>
            </a:r>
          </a:p>
          <a:p>
            <a:pPr>
              <a:lnSpc>
                <a:spcPct val="150000"/>
              </a:lnSpc>
            </a:pPr>
            <a:r>
              <a:rPr lang="en-IE" kern="0" dirty="0"/>
              <a:t>Zero Lost Time Safety Incidents for 3 years</a:t>
            </a:r>
          </a:p>
          <a:p>
            <a:pPr>
              <a:lnSpc>
                <a:spcPct val="150000"/>
              </a:lnSpc>
            </a:pPr>
            <a:r>
              <a:rPr lang="en-IE" kern="0" dirty="0"/>
              <a:t>Absenteeism reduced by 45%</a:t>
            </a:r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38" y="946611"/>
            <a:ext cx="2598447" cy="13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66" y="2788568"/>
            <a:ext cx="2619719" cy="128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AB48B-690E-4214-9D17-6016D69D5765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10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196280"/>
            <a:ext cx="6050242" cy="11390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E" sz="2600" b="0" kern="0" dirty="0">
                <a:latin typeface="+mn-lt"/>
              </a:rPr>
              <a:t>But Most Importantly we are: -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3608" y="844352"/>
            <a:ext cx="7056784" cy="3528392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619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6450" indent="-2746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731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398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7970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42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14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686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IE" sz="1800" kern="0" dirty="0"/>
              <a:t>Striving to build </a:t>
            </a:r>
            <a:r>
              <a:rPr lang="en-IE" sz="1800" b="1" kern="0" dirty="0">
                <a:solidFill>
                  <a:srgbClr val="D6000F"/>
                </a:solidFill>
              </a:rPr>
              <a:t>trust</a:t>
            </a:r>
            <a:r>
              <a:rPr lang="en-IE" sz="1800" kern="0" dirty="0">
                <a:solidFill>
                  <a:srgbClr val="D6000F"/>
                </a:solidFill>
              </a:rPr>
              <a:t>, </a:t>
            </a:r>
            <a:r>
              <a:rPr lang="en-IE" sz="1800" b="1" kern="0" dirty="0">
                <a:solidFill>
                  <a:srgbClr val="D6000F"/>
                </a:solidFill>
              </a:rPr>
              <a:t>innovation</a:t>
            </a:r>
            <a:r>
              <a:rPr lang="en-IE" sz="1800" kern="0" dirty="0">
                <a:solidFill>
                  <a:srgbClr val="D6000F"/>
                </a:solidFill>
              </a:rPr>
              <a:t>, </a:t>
            </a:r>
            <a:r>
              <a:rPr lang="en-IE" sz="1800" b="1" kern="0" dirty="0">
                <a:solidFill>
                  <a:srgbClr val="D6000F"/>
                </a:solidFill>
              </a:rPr>
              <a:t>engagement</a:t>
            </a:r>
            <a:r>
              <a:rPr lang="en-IE" sz="1800" kern="0" dirty="0">
                <a:solidFill>
                  <a:srgbClr val="D6000F"/>
                </a:solidFill>
              </a:rPr>
              <a:t> </a:t>
            </a:r>
            <a:r>
              <a:rPr lang="en-IE" sz="1800" kern="0" dirty="0"/>
              <a:t>and </a:t>
            </a:r>
            <a:r>
              <a:rPr lang="en-IE" sz="1800" b="1" kern="0" dirty="0">
                <a:solidFill>
                  <a:srgbClr val="D6000F"/>
                </a:solidFill>
              </a:rPr>
              <a:t>fulfilment </a:t>
            </a:r>
            <a:r>
              <a:rPr lang="en-IE" sz="1800" kern="0" dirty="0"/>
              <a:t>in the</a:t>
            </a:r>
            <a:r>
              <a:rPr lang="en-IE" sz="1800" kern="0" dirty="0">
                <a:solidFill>
                  <a:srgbClr val="D6000F"/>
                </a:solidFill>
              </a:rPr>
              <a:t> </a:t>
            </a:r>
            <a:r>
              <a:rPr lang="en-IE" sz="1800" kern="0" dirty="0"/>
              <a:t>workplace</a:t>
            </a:r>
          </a:p>
          <a:p>
            <a:endParaRPr lang="en-IE" sz="1800" b="1" kern="0" dirty="0"/>
          </a:p>
          <a:p>
            <a:r>
              <a:rPr lang="en-IE" sz="1800" kern="0" dirty="0"/>
              <a:t>Working </a:t>
            </a:r>
            <a:r>
              <a:rPr lang="en-IE" sz="1800" b="1" kern="0" dirty="0">
                <a:solidFill>
                  <a:srgbClr val="C00000"/>
                </a:solidFill>
              </a:rPr>
              <a:t>together</a:t>
            </a:r>
            <a:r>
              <a:rPr lang="en-IE" sz="1800" kern="0" dirty="0"/>
              <a:t> to create a future</a:t>
            </a:r>
            <a:endParaRPr lang="en-IE" sz="1800" kern="0" dirty="0">
              <a:solidFill>
                <a:srgbClr val="D6000F"/>
              </a:solidFill>
            </a:endParaRPr>
          </a:p>
          <a:p>
            <a:endParaRPr lang="en-IE" sz="1800" kern="0" dirty="0"/>
          </a:p>
          <a:p>
            <a:r>
              <a:rPr lang="en-IE" sz="1800" b="1" kern="0" dirty="0">
                <a:solidFill>
                  <a:srgbClr val="D6000F"/>
                </a:solidFill>
              </a:rPr>
              <a:t>Committed</a:t>
            </a:r>
            <a:r>
              <a:rPr lang="en-IE" sz="1800" kern="0" dirty="0"/>
              <a:t> to making open engagement work</a:t>
            </a:r>
          </a:p>
          <a:p>
            <a:endParaRPr lang="en-IE" sz="1800" kern="0" dirty="0"/>
          </a:p>
          <a:p>
            <a:r>
              <a:rPr lang="en-IE" sz="1800" kern="0" dirty="0"/>
              <a:t>Taking the </a:t>
            </a:r>
            <a:r>
              <a:rPr lang="en-IE" sz="1800" b="1" kern="0" dirty="0">
                <a:solidFill>
                  <a:srgbClr val="D6000F"/>
                </a:solidFill>
              </a:rPr>
              <a:t>joint</a:t>
            </a:r>
            <a:r>
              <a:rPr lang="en-IE" sz="1800" kern="0" dirty="0">
                <a:solidFill>
                  <a:srgbClr val="D6000F"/>
                </a:solidFill>
              </a:rPr>
              <a:t> </a:t>
            </a:r>
            <a:r>
              <a:rPr lang="en-IE" sz="1800" b="1" kern="0" dirty="0">
                <a:solidFill>
                  <a:srgbClr val="D6000F"/>
                </a:solidFill>
              </a:rPr>
              <a:t>responsibility</a:t>
            </a:r>
            <a:r>
              <a:rPr lang="en-IE" sz="1800" kern="0" dirty="0"/>
              <a:t> to be open, transparent and respectful in our dealings</a:t>
            </a:r>
          </a:p>
          <a:p>
            <a:pPr marL="0" indent="0">
              <a:buNone/>
            </a:pPr>
            <a:endParaRPr lang="en-IE" sz="1800" kern="0" dirty="0"/>
          </a:p>
          <a:p>
            <a:pPr marL="0" indent="0">
              <a:buNone/>
            </a:pPr>
            <a:r>
              <a:rPr lang="en-IE" sz="1800" kern="0" dirty="0"/>
              <a:t>And want all to share in the </a:t>
            </a:r>
            <a:r>
              <a:rPr lang="en-IE" sz="1800" b="1" kern="0" dirty="0">
                <a:solidFill>
                  <a:srgbClr val="D6000F"/>
                </a:solidFill>
              </a:rPr>
              <a:t>success</a:t>
            </a:r>
            <a:r>
              <a:rPr lang="en-IE" sz="1800" kern="0" dirty="0"/>
              <a:t> of this programme</a:t>
            </a:r>
          </a:p>
          <a:p>
            <a:pPr marL="0" indent="0">
              <a:buNone/>
            </a:pPr>
            <a:endParaRPr lang="en-IE" sz="1800" kern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0C50-17C9-4BFA-B277-E6173BB57D8C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73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7064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Did you know…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265113" lvl="0" indent="-254000">
              <a:lnSpc>
                <a:spcPct val="100000"/>
              </a:lnSpc>
              <a:spcAft>
                <a:spcPts val="1200"/>
              </a:spcAft>
              <a:buClr>
                <a:srgbClr val="E1000F"/>
              </a:buClr>
              <a:buSzTx/>
              <a:buNone/>
            </a:pPr>
            <a:r>
              <a:rPr lang="en-US" dirty="0">
                <a:solidFill>
                  <a:srgbClr val="000000"/>
                </a:solidFill>
              </a:rPr>
              <a:t>… that Henkel is the </a:t>
            </a:r>
            <a:r>
              <a:rPr lang="en-US" b="1" dirty="0">
                <a:solidFill>
                  <a:srgbClr val="E1000F"/>
                </a:solidFill>
              </a:rPr>
              <a:t>world's number one </a:t>
            </a:r>
            <a:r>
              <a:rPr lang="en-US" dirty="0">
                <a:solidFill>
                  <a:srgbClr val="000000"/>
                </a:solidFill>
              </a:rPr>
              <a:t>adhesives producer?</a:t>
            </a:r>
          </a:p>
          <a:p>
            <a:pPr marL="265113" lvl="0" indent="-254000">
              <a:lnSpc>
                <a:spcPct val="100000"/>
              </a:lnSpc>
              <a:spcAft>
                <a:spcPts val="1200"/>
              </a:spcAft>
              <a:buClr>
                <a:srgbClr val="E1000F"/>
              </a:buClr>
              <a:buSzTx/>
              <a:buNone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… </a:t>
            </a:r>
            <a:r>
              <a:rPr lang="en-US" dirty="0">
                <a:solidFill>
                  <a:srgbClr val="000000"/>
                </a:solidFill>
              </a:rPr>
              <a:t>that Henkel sells detergents for around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E1000F"/>
                </a:solidFill>
              </a:rPr>
              <a:t>25 billion wash loads per year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pPr marL="265113" lvl="0" indent="-254000">
              <a:lnSpc>
                <a:spcPct val="100000"/>
              </a:lnSpc>
              <a:spcAft>
                <a:spcPts val="1200"/>
              </a:spcAft>
              <a:buClr>
                <a:srgbClr val="E1000F"/>
              </a:buClr>
              <a:buSzTx/>
              <a:buNone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… that </a:t>
            </a:r>
            <a:r>
              <a:rPr lang="en-US" b="1" dirty="0">
                <a:solidFill>
                  <a:srgbClr val="E1000F"/>
                </a:solidFill>
                <a:ea typeface="ＭＳ Ｐゴシック" pitchFamily="34" charset="-128"/>
              </a:rPr>
              <a:t>every second, more than 20 hair colorants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from</a:t>
            </a:r>
            <a:r>
              <a:rPr lang="en-US" dirty="0">
                <a:solidFill>
                  <a:srgbClr val="5F6973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Henkel are sold worldwide?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B48621FF-5E6E-429E-9B83-7E841C966649}" type="datetime4">
              <a:rPr lang="en-US" smtClean="0">
                <a:solidFill>
                  <a:schemeClr val="tx1"/>
                </a:solidFill>
              </a:rPr>
              <a:t>September 29, 2017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Henkel Case Study - Peter Quinn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" b="4828"/>
          <a:stretch>
            <a:fillRect/>
          </a:stretch>
        </p:blipFill>
        <p:spPr/>
      </p:pic>
      <p:pic>
        <p:nvPicPr>
          <p:cNvPr id="6" name="Bildplatzhalter 5"/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" b="4694"/>
          <a:stretch>
            <a:fillRect/>
          </a:stretch>
        </p:blipFill>
        <p:spPr/>
      </p:pic>
      <p:pic>
        <p:nvPicPr>
          <p:cNvPr id="10" name="Bildplatzhalter 9"/>
          <p:cNvPicPr>
            <a:picLocks noGrp="1" noChangeAspect="1"/>
          </p:cNvPicPr>
          <p:nvPr>
            <p:ph type="pic" sz="quarter" idx="2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6" b="9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3898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5"/>
          </p:nvPr>
        </p:nvSpPr>
        <p:spPr>
          <a:xfrm>
            <a:off x="683342" y="1189566"/>
            <a:ext cx="3672758" cy="457200"/>
          </a:xfrm>
        </p:spPr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More than </a:t>
            </a:r>
            <a:r>
              <a:rPr lang="en-US" noProof="0" dirty="0"/>
              <a:t>50,000</a:t>
            </a:r>
            <a:r>
              <a:rPr lang="en-US" noProof="0" dirty="0">
                <a:solidFill>
                  <a:srgbClr val="5F6973"/>
                </a:solidFill>
              </a:rPr>
              <a:t> </a:t>
            </a:r>
            <a:r>
              <a:rPr lang="en-US" noProof="0" dirty="0">
                <a:solidFill>
                  <a:schemeClr val="tx1"/>
                </a:solidFill>
              </a:rPr>
              <a:t>employees</a:t>
            </a:r>
            <a:r>
              <a:rPr lang="en-US" noProof="0" dirty="0">
                <a:solidFill>
                  <a:srgbClr val="5F6973"/>
                </a:solidFill>
              </a:rPr>
              <a:t> </a:t>
            </a:r>
            <a:r>
              <a:rPr lang="en-US" noProof="0" dirty="0">
                <a:solidFill>
                  <a:schemeClr val="tx1"/>
                </a:solidFill>
              </a:rPr>
              <a:t>worldwide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6"/>
          </p:nvPr>
        </p:nvSpPr>
        <p:spPr>
          <a:xfrm>
            <a:off x="4800600" y="1189566"/>
            <a:ext cx="3595115" cy="457200"/>
          </a:xfrm>
        </p:spPr>
        <p:txBody>
          <a:bodyPr/>
          <a:lstStyle/>
          <a:p>
            <a:r>
              <a:rPr lang="en-US" noProof="0" dirty="0"/>
              <a:t>42% </a:t>
            </a:r>
            <a:r>
              <a:rPr lang="en-US" noProof="0" dirty="0">
                <a:solidFill>
                  <a:schemeClr val="tx1"/>
                </a:solidFill>
                <a:ea typeface="ＭＳ Ｐゴシック" pitchFamily="34" charset="-128"/>
              </a:rPr>
              <a:t>of our sales generated in emerging markets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7"/>
          </p:nvPr>
        </p:nvSpPr>
        <p:spPr>
          <a:xfrm>
            <a:off x="4800600" y="3541125"/>
            <a:ext cx="3569352" cy="457200"/>
          </a:xfrm>
        </p:spPr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More than </a:t>
            </a:r>
            <a:r>
              <a:rPr lang="en-US" noProof="0" dirty="0"/>
              <a:t>140 years </a:t>
            </a:r>
          </a:p>
          <a:p>
            <a:r>
              <a:rPr lang="en-US" noProof="0" dirty="0">
                <a:solidFill>
                  <a:schemeClr val="tx1"/>
                </a:solidFill>
              </a:rPr>
              <a:t>of success</a:t>
            </a:r>
          </a:p>
          <a:p>
            <a:endParaRPr lang="en-US" noProof="0" dirty="0">
              <a:solidFill>
                <a:srgbClr val="5F6973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8"/>
          </p:nvPr>
        </p:nvSpPr>
        <p:spPr>
          <a:xfrm>
            <a:off x="672665" y="3542479"/>
            <a:ext cx="3694112" cy="4572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noProof="0" dirty="0"/>
              <a:t>€3.2 </a:t>
            </a:r>
            <a:r>
              <a:rPr lang="en-US" noProof="0" dirty="0" err="1"/>
              <a:t>bn</a:t>
            </a:r>
            <a:r>
              <a:rPr lang="en-US" noProof="0" dirty="0"/>
              <a:t> </a:t>
            </a:r>
            <a:r>
              <a:rPr lang="en-US" noProof="0" dirty="0">
                <a:solidFill>
                  <a:schemeClr val="tx1"/>
                </a:solidFill>
              </a:rPr>
              <a:t>adjusted</a:t>
            </a:r>
            <a:r>
              <a:rPr lang="en-US" baseline="30000" noProof="0" dirty="0">
                <a:solidFill>
                  <a:schemeClr val="tx1"/>
                </a:solidFill>
              </a:rPr>
              <a:t>1</a:t>
            </a:r>
            <a:r>
              <a:rPr lang="en-US" noProof="0" dirty="0">
                <a:solidFill>
                  <a:schemeClr val="tx1"/>
                </a:solidFill>
              </a:rPr>
              <a:t> operating profit (EBIT)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2"/>
          </p:nvPr>
        </p:nvSpPr>
        <p:spPr>
          <a:xfrm>
            <a:off x="4800600" y="2401742"/>
            <a:ext cx="3595115" cy="385762"/>
          </a:xfrm>
        </p:spPr>
        <p:txBody>
          <a:bodyPr/>
          <a:lstStyle/>
          <a:p>
            <a:r>
              <a:rPr lang="en-US" sz="2200" noProof="0" dirty="0">
                <a:solidFill>
                  <a:schemeClr val="tx1"/>
                </a:solidFill>
                <a:ea typeface="ＭＳ Ｐゴシック"/>
              </a:rPr>
              <a:t>More than </a:t>
            </a:r>
            <a:r>
              <a:rPr lang="en-US" sz="2200" noProof="0" dirty="0">
                <a:solidFill>
                  <a:schemeClr val="tx2"/>
                </a:solidFill>
              </a:rPr>
              <a:t>2,000 </a:t>
            </a:r>
            <a:r>
              <a:rPr lang="en-US" sz="2200" noProof="0" dirty="0">
                <a:solidFill>
                  <a:schemeClr val="tx1"/>
                </a:solidFill>
                <a:ea typeface="ＭＳ Ｐゴシック"/>
              </a:rPr>
              <a:t>social projects supported</a:t>
            </a:r>
            <a:endParaRPr lang="en-US" sz="2200" noProof="0" dirty="0">
              <a:solidFill>
                <a:schemeClr val="tx1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noProof="0" dirty="0"/>
              <a:t>Who we are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2"/>
                </a:solidFill>
              </a:rPr>
              <a:t>Henkel at a glance 2016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Henkel Case Study - Peter Quinn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hteck 30"/>
          <p:cNvSpPr>
            <a:spLocks noChangeArrowheads="1"/>
          </p:cNvSpPr>
          <p:nvPr/>
        </p:nvSpPr>
        <p:spPr bwMode="auto">
          <a:xfrm>
            <a:off x="1043608" y="4350603"/>
            <a:ext cx="331249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lnSpc>
                <a:spcPct val="130000"/>
              </a:lnSpc>
              <a:buClr>
                <a:srgbClr val="E1000F"/>
              </a:buClr>
              <a:buSzPct val="120000"/>
            </a:pPr>
            <a:r>
              <a:rPr lang="en-US" sz="900" baseline="30000" dirty="0">
                <a:latin typeface="+mn-lt"/>
                <a:ea typeface="ＭＳ Ｐゴシック" pitchFamily="34" charset="-128"/>
              </a:rPr>
              <a:t>1  </a:t>
            </a:r>
            <a:r>
              <a:rPr lang="en-US" sz="900" dirty="0">
                <a:latin typeface="+mn-lt"/>
                <a:ea typeface="ＭＳ Ｐゴシック" pitchFamily="34" charset="-128"/>
              </a:rPr>
              <a:t>Adjusted for one-time charges/gains and restructuring charges.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42"/>
          </p:nvPr>
        </p:nvSpPr>
        <p:spPr>
          <a:xfrm>
            <a:off x="683342" y="2401742"/>
            <a:ext cx="3672758" cy="385762"/>
          </a:xfrm>
        </p:spPr>
        <p:txBody>
          <a:bodyPr/>
          <a:lstStyle/>
          <a:p>
            <a:r>
              <a:rPr lang="en-US" sz="2200" noProof="0" dirty="0">
                <a:solidFill>
                  <a:schemeClr val="tx1"/>
                </a:solidFill>
              </a:rPr>
              <a:t>Around</a:t>
            </a:r>
            <a:r>
              <a:rPr lang="en-US" sz="2200" noProof="0" dirty="0"/>
              <a:t> </a:t>
            </a:r>
            <a:r>
              <a:rPr lang="en-US" sz="2200" noProof="0" dirty="0">
                <a:solidFill>
                  <a:schemeClr val="tx2"/>
                </a:solidFill>
              </a:rPr>
              <a:t>€18.7 </a:t>
            </a:r>
            <a:r>
              <a:rPr lang="en-US" sz="2200" noProof="0" dirty="0" err="1">
                <a:solidFill>
                  <a:schemeClr val="tx2"/>
                </a:solidFill>
              </a:rPr>
              <a:t>bn</a:t>
            </a:r>
            <a:r>
              <a:rPr lang="en-US" sz="2200" noProof="0" dirty="0">
                <a:solidFill>
                  <a:schemeClr val="tx2"/>
                </a:solidFill>
              </a:rPr>
              <a:t> </a:t>
            </a:r>
            <a:r>
              <a:rPr lang="en-US" sz="2200" noProof="0" dirty="0">
                <a:solidFill>
                  <a:schemeClr val="tx1"/>
                </a:solidFill>
                <a:ea typeface="ＭＳ Ｐゴシック"/>
                <a:cs typeface="ＭＳ Ｐゴシック"/>
              </a:rPr>
              <a:t>sales, +3.1% organic sales growth</a:t>
            </a:r>
          </a:p>
        </p:txBody>
      </p:sp>
      <p:cxnSp>
        <p:nvCxnSpPr>
          <p:cNvPr id="15" name="Gerader Verbinder 13"/>
          <p:cNvCxnSpPr/>
          <p:nvPr/>
        </p:nvCxnSpPr>
        <p:spPr bwMode="auto">
          <a:xfrm>
            <a:off x="1164209" y="2068488"/>
            <a:ext cx="2960866" cy="0"/>
          </a:xfrm>
          <a:prstGeom prst="line">
            <a:avLst/>
          </a:prstGeom>
          <a:solidFill>
            <a:schemeClr val="bg1"/>
          </a:solidFill>
          <a:ln w="15875" cap="flat" cmpd="sng" algn="ctr">
            <a:solidFill>
              <a:srgbClr val="E1000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3"/>
          <p:cNvCxnSpPr/>
          <p:nvPr/>
        </p:nvCxnSpPr>
        <p:spPr bwMode="auto">
          <a:xfrm>
            <a:off x="1164209" y="3292624"/>
            <a:ext cx="2960866" cy="0"/>
          </a:xfrm>
          <a:prstGeom prst="line">
            <a:avLst/>
          </a:prstGeom>
          <a:solidFill>
            <a:schemeClr val="bg1"/>
          </a:solidFill>
          <a:ln w="15875" cap="flat" cmpd="sng" algn="ctr">
            <a:solidFill>
              <a:srgbClr val="E1000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r Verbinder 13"/>
          <p:cNvCxnSpPr/>
          <p:nvPr/>
        </p:nvCxnSpPr>
        <p:spPr bwMode="auto">
          <a:xfrm>
            <a:off x="5220072" y="3292624"/>
            <a:ext cx="2960866" cy="0"/>
          </a:xfrm>
          <a:prstGeom prst="line">
            <a:avLst/>
          </a:prstGeom>
          <a:solidFill>
            <a:schemeClr val="bg1"/>
          </a:solidFill>
          <a:ln w="15875" cap="flat" cmpd="sng" algn="ctr">
            <a:solidFill>
              <a:srgbClr val="E1000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r Verbinder 13"/>
          <p:cNvCxnSpPr/>
          <p:nvPr/>
        </p:nvCxnSpPr>
        <p:spPr bwMode="auto">
          <a:xfrm>
            <a:off x="5211534" y="2068488"/>
            <a:ext cx="2960866" cy="0"/>
          </a:xfrm>
          <a:prstGeom prst="line">
            <a:avLst/>
          </a:prstGeom>
          <a:solidFill>
            <a:schemeClr val="bg1"/>
          </a:solidFill>
          <a:ln w="15875" cap="flat" cmpd="sng" algn="ctr">
            <a:solidFill>
              <a:srgbClr val="E1000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117FB8DF-7046-4E21-A77B-8BA64CB34F91}" type="datetime4">
              <a:rPr lang="en-US" smtClean="0">
                <a:solidFill>
                  <a:schemeClr val="tx1"/>
                </a:solidFill>
                <a:latin typeface="+mn-lt"/>
              </a:rPr>
              <a:t>September 29, 2017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80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Laundry &amp; Home Care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Beauty Care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noProof="0" dirty="0"/>
              <a:t>Who we are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541020" y="536890"/>
            <a:ext cx="7991420" cy="301752"/>
          </a:xfrm>
        </p:spPr>
        <p:txBody>
          <a:bodyPr/>
          <a:lstStyle/>
          <a:p>
            <a:r>
              <a:rPr lang="en-US" noProof="0" dirty="0">
                <a:solidFill>
                  <a:schemeClr val="accent2"/>
                </a:solidFill>
              </a:rPr>
              <a:t>Global leading positions in consumer and industrial businesses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noProof="0" dirty="0"/>
              <a:t>Adhesive Technologies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5014B4A8-C11D-4F8F-9939-8B5D94AB55A2}" type="datetime4">
              <a:rPr lang="en-US" smtClean="0">
                <a:solidFill>
                  <a:schemeClr val="tx1"/>
                </a:solidFill>
              </a:rPr>
              <a:t>September 29, 2017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Henkel Case Study - Peter Quinn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4" name="Picture 13" descr="http://logos-download.com/wp-content/uploads/2016/02/Syos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259796"/>
            <a:ext cx="1055134" cy="2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95819"/>
            <a:ext cx="1225093" cy="488893"/>
          </a:xfrm>
          <a:prstGeom prst="rect">
            <a:avLst/>
          </a:prstGeom>
        </p:spPr>
      </p:pic>
      <p:pic>
        <p:nvPicPr>
          <p:cNvPr id="28" name="Picture 7" descr="https://upload.wikimedia.org/wikipedia/commons/thumb/0/07/Persil-Logo.svg/2000px-Persil-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618347"/>
            <a:ext cx="980260" cy="3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8" descr="2546_LHC_CROPPING_14110518.jpg"/>
          <p:cNvPicPr>
            <a:picLocks noGrp="1" noChangeAspect="1"/>
          </p:cNvPicPr>
          <p:nvPr>
            <p:ph sz="quarter" idx="2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3" r="-418" b="16365"/>
          <a:stretch/>
        </p:blipFill>
        <p:spPr bwMode="auto">
          <a:xfrm>
            <a:off x="5834188" y="1639167"/>
            <a:ext cx="2559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60" b="8558"/>
          <a:stretch/>
        </p:blipFill>
        <p:spPr>
          <a:xfrm>
            <a:off x="3187604" y="1635125"/>
            <a:ext cx="2559600" cy="1800200"/>
          </a:xfrm>
          <a:prstGeom prst="rect">
            <a:avLst/>
          </a:prstGeom>
          <a:effectLst/>
        </p:spPr>
      </p:pic>
      <p:pic>
        <p:nvPicPr>
          <p:cNvPr id="32" name="Grafik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9246" r="-2" b="9979"/>
          <a:stretch/>
        </p:blipFill>
        <p:spPr>
          <a:xfrm>
            <a:off x="540470" y="1634798"/>
            <a:ext cx="2559600" cy="1800200"/>
          </a:xfrm>
          <a:prstGeom prst="rect">
            <a:avLst/>
          </a:prstGeom>
        </p:spPr>
      </p:pic>
      <p:pic>
        <p:nvPicPr>
          <p:cNvPr id="33" name="Bild 27" descr="Pril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0856" y="3654128"/>
            <a:ext cx="553032" cy="630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27" y="4125790"/>
            <a:ext cx="815847" cy="313952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81" y="4358402"/>
            <a:ext cx="1260980" cy="162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8" y="3673783"/>
            <a:ext cx="1023002" cy="21345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14" y="4023144"/>
            <a:ext cx="1422048" cy="16079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90" y="3690096"/>
            <a:ext cx="691837" cy="5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7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noProof="0" dirty="0"/>
              <a:t>Who we 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noProof="0" dirty="0">
                <a:solidFill>
                  <a:srgbClr val="5F6973"/>
                </a:solidFill>
              </a:rPr>
              <a:t>Adhesive Technologies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lnSpc>
                <a:spcPct val="95000"/>
              </a:lnSpc>
            </a:pPr>
            <a:r>
              <a:rPr lang="en-US">
                <a:solidFill>
                  <a:schemeClr val="tx1"/>
                </a:solidFill>
              </a:rPr>
              <a:t>Henkel Case Study - Peter Quinn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hteck 53"/>
          <p:cNvSpPr>
            <a:spLocks noChangeArrowheads="1"/>
          </p:cNvSpPr>
          <p:nvPr/>
        </p:nvSpPr>
        <p:spPr bwMode="auto">
          <a:xfrm>
            <a:off x="669920" y="3876675"/>
            <a:ext cx="39274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marL="114300" indent="-114300">
              <a:lnSpc>
                <a:spcPct val="105000"/>
              </a:lnSpc>
              <a:buClr>
                <a:srgbClr val="E1000F"/>
              </a:buClr>
              <a:buSzPct val="120000"/>
            </a:pPr>
            <a:r>
              <a:rPr lang="en-US" sz="1000" baseline="30000" dirty="0">
                <a:latin typeface="+mn-lt"/>
                <a:ea typeface="ＭＳ Ｐゴシック" pitchFamily="34" charset="-128"/>
              </a:rPr>
              <a:t>1	</a:t>
            </a:r>
            <a:r>
              <a:rPr lang="en-US" sz="1000" dirty="0">
                <a:latin typeface="+mn-lt"/>
                <a:ea typeface="ＭＳ Ｐゴシック" pitchFamily="34" charset="-128"/>
              </a:rPr>
              <a:t>Adjusted for one-time charges/gains and restructuring charges.</a:t>
            </a:r>
          </a:p>
          <a:p>
            <a:pPr marL="114300" indent="-114300">
              <a:lnSpc>
                <a:spcPct val="105000"/>
              </a:lnSpc>
              <a:buClr>
                <a:srgbClr val="E1000F"/>
              </a:buClr>
              <a:buSzPct val="120000"/>
            </a:pPr>
            <a:r>
              <a:rPr lang="en-US" sz="1000" baseline="30000" dirty="0">
                <a:latin typeface="+mn-lt"/>
                <a:ea typeface="ＭＳ Ｐゴシック" pitchFamily="34" charset="-128"/>
              </a:rPr>
              <a:t>2	</a:t>
            </a:r>
            <a:r>
              <a:rPr lang="en-US" sz="1000" dirty="0">
                <a:latin typeface="+mn-lt"/>
                <a:ea typeface="ＭＳ Ｐゴシック" pitchFamily="34" charset="-128"/>
              </a:rPr>
              <a:t>Percentage share of sales generated with new products launched </a:t>
            </a:r>
            <a:br>
              <a:rPr lang="en-US" sz="1000" dirty="0">
                <a:latin typeface="+mn-lt"/>
                <a:ea typeface="ＭＳ Ｐゴシック" pitchFamily="34" charset="-128"/>
              </a:rPr>
            </a:br>
            <a:r>
              <a:rPr lang="en-US" sz="1000" dirty="0">
                <a:latin typeface="+mn-lt"/>
                <a:ea typeface="ＭＳ Ｐゴシック" pitchFamily="34" charset="-128"/>
              </a:rPr>
              <a:t>onto the market within the last five years.</a:t>
            </a:r>
          </a:p>
        </p:txBody>
      </p:sp>
      <p:sp>
        <p:nvSpPr>
          <p:cNvPr id="22" name="Rechteck 18"/>
          <p:cNvSpPr>
            <a:spLocks noChangeArrowheads="1"/>
          </p:cNvSpPr>
          <p:nvPr/>
        </p:nvSpPr>
        <p:spPr bwMode="auto">
          <a:xfrm>
            <a:off x="669920" y="1060450"/>
            <a:ext cx="180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r>
              <a:rPr lang="en-US" sz="2400" dirty="0">
                <a:solidFill>
                  <a:srgbClr val="E1000F"/>
                </a:solidFill>
                <a:latin typeface="+mn-lt"/>
                <a:ea typeface="ＭＳ Ｐゴシック" pitchFamily="34" charset="-128"/>
              </a:rPr>
              <a:t>€8,961 m</a:t>
            </a:r>
            <a:br>
              <a:rPr lang="en-US" sz="1600" dirty="0">
                <a:solidFill>
                  <a:srgbClr val="5F6973"/>
                </a:solidFill>
                <a:latin typeface="+mn-lt"/>
                <a:ea typeface="ＭＳ Ｐゴシック" pitchFamily="34" charset="-128"/>
              </a:rPr>
            </a:br>
            <a:r>
              <a:rPr lang="en-US" sz="1600" dirty="0">
                <a:latin typeface="+mn-lt"/>
                <a:ea typeface="ＭＳ Ｐゴシック" pitchFamily="34" charset="-128"/>
              </a:rPr>
              <a:t>sales</a:t>
            </a:r>
          </a:p>
        </p:txBody>
      </p:sp>
      <p:sp>
        <p:nvSpPr>
          <p:cNvPr id="23" name="Rechteck 19"/>
          <p:cNvSpPr>
            <a:spLocks noChangeArrowheads="1"/>
          </p:cNvSpPr>
          <p:nvPr/>
        </p:nvSpPr>
        <p:spPr bwMode="auto">
          <a:xfrm>
            <a:off x="669920" y="1924050"/>
            <a:ext cx="2220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r>
              <a:rPr lang="en-US" sz="2400" dirty="0">
                <a:solidFill>
                  <a:srgbClr val="E1000F"/>
                </a:solidFill>
                <a:latin typeface="+mn-lt"/>
                <a:ea typeface="ＭＳ Ｐゴシック" pitchFamily="34" charset="-128"/>
              </a:rPr>
              <a:t>+2.8%</a:t>
            </a:r>
            <a:br>
              <a:rPr lang="en-US" sz="1600" dirty="0">
                <a:solidFill>
                  <a:srgbClr val="5F6973"/>
                </a:solidFill>
                <a:latin typeface="+mn-lt"/>
                <a:ea typeface="ＭＳ Ｐゴシック" pitchFamily="34" charset="-128"/>
              </a:rPr>
            </a:br>
            <a:r>
              <a:rPr lang="en-US" sz="1600" dirty="0">
                <a:latin typeface="+mn-lt"/>
                <a:ea typeface="ＭＳ Ｐゴシック" pitchFamily="34" charset="-128"/>
              </a:rPr>
              <a:t>organic sales growth</a:t>
            </a:r>
          </a:p>
        </p:txBody>
      </p:sp>
      <p:sp>
        <p:nvSpPr>
          <p:cNvPr id="24" name="Rechteck 20"/>
          <p:cNvSpPr>
            <a:spLocks noChangeArrowheads="1"/>
          </p:cNvSpPr>
          <p:nvPr/>
        </p:nvSpPr>
        <p:spPr bwMode="auto">
          <a:xfrm>
            <a:off x="669920" y="2789238"/>
            <a:ext cx="2228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r>
              <a:rPr lang="en-US" sz="2400" dirty="0">
                <a:solidFill>
                  <a:srgbClr val="E1000F"/>
                </a:solidFill>
                <a:latin typeface="+mn-lt"/>
                <a:ea typeface="ＭＳ Ｐゴシック" pitchFamily="34" charset="-128"/>
              </a:rPr>
              <a:t>€1,629 m </a:t>
            </a:r>
          </a:p>
          <a:p>
            <a:r>
              <a:rPr lang="en-US" sz="1600" dirty="0">
                <a:latin typeface="+mn-lt"/>
                <a:ea typeface="ＭＳ Ｐゴシック" pitchFamily="34" charset="-128"/>
              </a:rPr>
              <a:t>adjusted</a:t>
            </a:r>
            <a:r>
              <a:rPr lang="en-US" sz="1200" baseline="30000" dirty="0">
                <a:latin typeface="+mn-lt"/>
                <a:ea typeface="ＭＳ Ｐゴシック" pitchFamily="34" charset="-128"/>
              </a:rPr>
              <a:t>1</a:t>
            </a:r>
            <a:r>
              <a:rPr lang="en-US" sz="1600" dirty="0">
                <a:latin typeface="+mn-lt"/>
                <a:ea typeface="ＭＳ Ｐゴシック" pitchFamily="34" charset="-128"/>
              </a:rPr>
              <a:t> operating profit (EBIT)</a:t>
            </a:r>
          </a:p>
        </p:txBody>
      </p:sp>
      <p:sp>
        <p:nvSpPr>
          <p:cNvPr id="25" name="Rechteck 21"/>
          <p:cNvSpPr>
            <a:spLocks noChangeArrowheads="1"/>
          </p:cNvSpPr>
          <p:nvPr/>
        </p:nvSpPr>
        <p:spPr bwMode="auto">
          <a:xfrm>
            <a:off x="3124200" y="1060450"/>
            <a:ext cx="2228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r>
              <a:rPr lang="en-US" sz="2400" dirty="0">
                <a:solidFill>
                  <a:srgbClr val="E1000F"/>
                </a:solidFill>
                <a:latin typeface="+mn-lt"/>
                <a:ea typeface="ＭＳ Ｐゴシック" pitchFamily="34" charset="-128"/>
              </a:rPr>
              <a:t>30%</a:t>
            </a:r>
            <a:br>
              <a:rPr lang="en-US" sz="1600" dirty="0">
                <a:solidFill>
                  <a:srgbClr val="5F6973"/>
                </a:solidFill>
                <a:latin typeface="+mn-lt"/>
                <a:ea typeface="ＭＳ Ｐゴシック" pitchFamily="34" charset="-128"/>
              </a:rPr>
            </a:br>
            <a:r>
              <a:rPr lang="en-US" sz="1600" dirty="0">
                <a:latin typeface="+mn-lt"/>
                <a:ea typeface="ＭＳ Ｐゴシック" pitchFamily="34" charset="-128"/>
              </a:rPr>
              <a:t>innovation rate</a:t>
            </a:r>
            <a:r>
              <a:rPr lang="en-US" sz="1200" baseline="30000" dirty="0">
                <a:latin typeface="+mn-lt"/>
                <a:ea typeface="ＭＳ Ｐゴシック" pitchFamily="34" charset="-128"/>
              </a:rPr>
              <a:t>2</a:t>
            </a:r>
          </a:p>
        </p:txBody>
      </p:sp>
      <p:sp>
        <p:nvSpPr>
          <p:cNvPr id="26" name="Rechteck 22"/>
          <p:cNvSpPr>
            <a:spLocks noChangeArrowheads="1"/>
          </p:cNvSpPr>
          <p:nvPr/>
        </p:nvSpPr>
        <p:spPr bwMode="auto">
          <a:xfrm>
            <a:off x="3124200" y="1924050"/>
            <a:ext cx="22209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r>
              <a:rPr lang="en-US" sz="2400" dirty="0">
                <a:solidFill>
                  <a:srgbClr val="E1000F"/>
                </a:solidFill>
                <a:latin typeface="+mn-lt"/>
                <a:ea typeface="ＭＳ Ｐゴシック" pitchFamily="34" charset="-128"/>
              </a:rPr>
              <a:t>&gt;80%</a:t>
            </a:r>
            <a:br>
              <a:rPr lang="en-US" sz="1600" dirty="0">
                <a:solidFill>
                  <a:srgbClr val="5F6973"/>
                </a:solidFill>
                <a:latin typeface="+mn-lt"/>
                <a:ea typeface="ＭＳ Ｐゴシック" pitchFamily="34" charset="-128"/>
              </a:rPr>
            </a:br>
            <a:r>
              <a:rPr lang="en-US" sz="1600" dirty="0">
                <a:latin typeface="+mn-lt"/>
                <a:ea typeface="ＭＳ Ｐゴシック" pitchFamily="34" charset="-128"/>
              </a:rPr>
              <a:t>of our sales generated with our top 10 brands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826CAEA4-36CF-4A08-A554-1253A66D397A}" type="datetime4">
              <a:rPr lang="en-US" smtClean="0">
                <a:solidFill>
                  <a:schemeClr val="tx1"/>
                </a:solidFill>
              </a:rPr>
              <a:t>September 29, 2017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71" y="1944261"/>
            <a:ext cx="1260980" cy="162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48" y="1259642"/>
            <a:ext cx="1023002" cy="21345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04" y="1609003"/>
            <a:ext cx="1422048" cy="160796"/>
          </a:xfrm>
          <a:prstGeom prst="rect">
            <a:avLst/>
          </a:prstGeom>
        </p:spPr>
      </p:pic>
      <p:pic>
        <p:nvPicPr>
          <p:cNvPr id="6" name="Bildplatzhalter 5"/>
          <p:cNvPicPr>
            <a:picLocks noGrp="1" noChangeAspect="1"/>
          </p:cNvPicPr>
          <p:nvPr>
            <p:ph type="pic" sz="quarter" idx="3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" b="2875"/>
          <a:stretch>
            <a:fillRect/>
          </a:stretch>
        </p:blipFill>
        <p:spPr>
          <a:xfrm>
            <a:off x="6615113" y="2840038"/>
            <a:ext cx="1793875" cy="1677987"/>
          </a:xfrm>
        </p:spPr>
      </p:pic>
    </p:spTree>
    <p:extLst>
      <p:ext uri="{BB962C8B-B14F-4D97-AF65-F5344CB8AC3E}">
        <p14:creationId xmlns:p14="http://schemas.microsoft.com/office/powerpoint/2010/main" val="395089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413700" name="Titel 1"/>
          <p:cNvSpPr>
            <a:spLocks noGrp="1"/>
          </p:cNvSpPr>
          <p:nvPr>
            <p:ph type="title" idx="4294967295"/>
          </p:nvPr>
        </p:nvSpPr>
        <p:spPr>
          <a:xfrm>
            <a:off x="1556407" y="216761"/>
            <a:ext cx="6050242" cy="618125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MS PGothic" pitchFamily="34" charset="-128"/>
              </a:rPr>
              <a:t>Henkel Ireland Operations &amp; Research Ltd.</a:t>
            </a:r>
            <a:br>
              <a:rPr lang="de-DE" dirty="0">
                <a:latin typeface="+mn-lt"/>
                <a:ea typeface="MS PGothic" pitchFamily="34" charset="-128"/>
              </a:rPr>
            </a:br>
            <a:r>
              <a:rPr lang="en-US" b="0" dirty="0">
                <a:solidFill>
                  <a:schemeClr val="hlink"/>
                </a:solidFill>
                <a:latin typeface="+mn-lt"/>
                <a:ea typeface="MS PGothic" pitchFamily="34" charset="-128"/>
              </a:rPr>
              <a:t>Henkel Ireland at a glance</a:t>
            </a:r>
            <a:endParaRPr lang="en-US" dirty="0">
              <a:latin typeface="+mn-lt"/>
              <a:ea typeface="MS PGothic" pitchFamily="34" charset="-128"/>
            </a:endParaRPr>
          </a:p>
        </p:txBody>
      </p:sp>
      <p:sp>
        <p:nvSpPr>
          <p:cNvPr id="12" name="Rechteck 1"/>
          <p:cNvSpPr>
            <a:spLocks noChangeArrowheads="1"/>
          </p:cNvSpPr>
          <p:nvPr/>
        </p:nvSpPr>
        <p:spPr bwMode="auto">
          <a:xfrm>
            <a:off x="1545689" y="1168365"/>
            <a:ext cx="1837813" cy="1242112"/>
          </a:xfrm>
          <a:prstGeom prst="rect">
            <a:avLst/>
          </a:prstGeom>
          <a:gradFill rotWithShape="1">
            <a:gsLst>
              <a:gs pos="0">
                <a:srgbClr val="D4D6D9"/>
              </a:gs>
              <a:gs pos="46001">
                <a:srgbClr val="FFFFFF"/>
              </a:gs>
              <a:gs pos="100000">
                <a:srgbClr val="CDD2D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35042" tIns="54017" rIns="135042" bIns="67521"/>
          <a:lstStyle/>
          <a:p>
            <a:pPr>
              <a:lnSpc>
                <a:spcPct val="105000"/>
              </a:lnSpc>
              <a:buClr>
                <a:schemeClr val="tx2"/>
              </a:buClr>
              <a:buSzPct val="120000"/>
              <a:defRPr/>
            </a:pPr>
            <a:r>
              <a:rPr lang="en-US" sz="2401" dirty="0">
                <a:solidFill>
                  <a:srgbClr val="E1000F"/>
                </a:solidFill>
              </a:rPr>
              <a:t> </a:t>
            </a:r>
            <a:r>
              <a:rPr lang="en-US" sz="2401" dirty="0">
                <a:solidFill>
                  <a:srgbClr val="E1000F"/>
                </a:solidFill>
                <a:latin typeface="+mn-lt"/>
              </a:rPr>
              <a:t>~ 400 </a:t>
            </a:r>
            <a:r>
              <a:rPr lang="en-US" b="1" dirty="0">
                <a:solidFill>
                  <a:srgbClr val="5F6973"/>
                </a:solidFill>
                <a:latin typeface="+mn-lt"/>
              </a:rPr>
              <a:t>employees in Ireland</a:t>
            </a:r>
          </a:p>
        </p:txBody>
      </p:sp>
      <p:sp>
        <p:nvSpPr>
          <p:cNvPr id="18" name="Rechteck 14"/>
          <p:cNvSpPr>
            <a:spLocks noChangeArrowheads="1"/>
          </p:cNvSpPr>
          <p:nvPr/>
        </p:nvSpPr>
        <p:spPr bwMode="auto">
          <a:xfrm>
            <a:off x="3577503" y="1167174"/>
            <a:ext cx="1975857" cy="1243303"/>
          </a:xfrm>
          <a:prstGeom prst="rect">
            <a:avLst/>
          </a:prstGeom>
          <a:gradFill rotWithShape="1">
            <a:gsLst>
              <a:gs pos="0">
                <a:srgbClr val="D4D6D9"/>
              </a:gs>
              <a:gs pos="46001">
                <a:srgbClr val="FFFFFF"/>
              </a:gs>
              <a:gs pos="100000">
                <a:srgbClr val="CDD2D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35042" tIns="54017" rIns="135042" bIns="67521"/>
          <a:lstStyle/>
          <a:p>
            <a:pPr>
              <a:spcAft>
                <a:spcPts val="900"/>
              </a:spcAft>
              <a:buSzPct val="100000"/>
            </a:pPr>
            <a:r>
              <a:rPr lang="en-US" sz="2701" dirty="0">
                <a:solidFill>
                  <a:srgbClr val="E1000F"/>
                </a:solidFill>
                <a:latin typeface="+mn-lt"/>
              </a:rPr>
              <a:t>120 </a:t>
            </a:r>
          </a:p>
          <a:p>
            <a:pPr>
              <a:spcAft>
                <a:spcPts val="900"/>
              </a:spcAft>
              <a:buSzPct val="100000"/>
            </a:pPr>
            <a:r>
              <a:rPr lang="en-US" b="1" dirty="0">
                <a:solidFill>
                  <a:srgbClr val="5F6973"/>
                </a:solidFill>
                <a:latin typeface="+mn-lt"/>
              </a:rPr>
              <a:t>employees in R&amp;D</a:t>
            </a:r>
            <a:endParaRPr lang="de-DE" sz="1200" b="1" dirty="0">
              <a:solidFill>
                <a:schemeClr val="tx2"/>
              </a:solidFill>
              <a:latin typeface="+mn-lt"/>
              <a:sym typeface="Arial" charset="0"/>
            </a:endParaRPr>
          </a:p>
        </p:txBody>
      </p:sp>
      <p:sp>
        <p:nvSpPr>
          <p:cNvPr id="10" name="Rechteck 14"/>
          <p:cNvSpPr>
            <a:spLocks noChangeArrowheads="1"/>
          </p:cNvSpPr>
          <p:nvPr/>
        </p:nvSpPr>
        <p:spPr bwMode="auto">
          <a:xfrm>
            <a:off x="5749148" y="1167174"/>
            <a:ext cx="1975857" cy="1243303"/>
          </a:xfrm>
          <a:prstGeom prst="rect">
            <a:avLst/>
          </a:prstGeom>
          <a:gradFill rotWithShape="1">
            <a:gsLst>
              <a:gs pos="0">
                <a:srgbClr val="D4D6D9"/>
              </a:gs>
              <a:gs pos="46001">
                <a:srgbClr val="FFFFFF"/>
              </a:gs>
              <a:gs pos="100000">
                <a:srgbClr val="CDD2D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35042" tIns="54017" rIns="135042" bIns="67521"/>
          <a:lstStyle/>
          <a:p>
            <a:pPr>
              <a:spcAft>
                <a:spcPts val="900"/>
              </a:spcAft>
              <a:buSzPct val="100000"/>
            </a:pPr>
            <a:r>
              <a:rPr lang="en-US" sz="2701" dirty="0">
                <a:solidFill>
                  <a:srgbClr val="E1000F"/>
                </a:solidFill>
                <a:latin typeface="+mn-lt"/>
              </a:rPr>
              <a:t>250 </a:t>
            </a:r>
          </a:p>
          <a:p>
            <a:pPr>
              <a:spcAft>
                <a:spcPts val="900"/>
              </a:spcAft>
              <a:buSzPct val="100000"/>
            </a:pPr>
            <a:r>
              <a:rPr lang="en-US" b="1" dirty="0">
                <a:solidFill>
                  <a:srgbClr val="5F6973"/>
                </a:solidFill>
                <a:latin typeface="+mn-lt"/>
              </a:rPr>
              <a:t>employees in Ops</a:t>
            </a:r>
            <a:endParaRPr lang="de-DE" sz="1200" b="1" dirty="0">
              <a:solidFill>
                <a:schemeClr val="tx2"/>
              </a:solidFill>
              <a:latin typeface="+mn-lt"/>
              <a:sym typeface="Arial" charset="0"/>
            </a:endParaRPr>
          </a:p>
        </p:txBody>
      </p:sp>
      <p:sp>
        <p:nvSpPr>
          <p:cNvPr id="11" name="Rechteck 14"/>
          <p:cNvSpPr>
            <a:spLocks noChangeArrowheads="1"/>
          </p:cNvSpPr>
          <p:nvPr/>
        </p:nvSpPr>
        <p:spPr bwMode="auto">
          <a:xfrm>
            <a:off x="3577503" y="2572544"/>
            <a:ext cx="4147502" cy="1458612"/>
          </a:xfrm>
          <a:prstGeom prst="rect">
            <a:avLst/>
          </a:prstGeom>
          <a:gradFill rotWithShape="1">
            <a:gsLst>
              <a:gs pos="0">
                <a:srgbClr val="D4D6D9"/>
              </a:gs>
              <a:gs pos="46001">
                <a:srgbClr val="FFFFFF"/>
              </a:gs>
              <a:gs pos="100000">
                <a:srgbClr val="CDD2D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35042" tIns="54017" rIns="135042" bIns="67521"/>
          <a:lstStyle/>
          <a:p>
            <a:pPr>
              <a:spcAft>
                <a:spcPts val="900"/>
              </a:spcAft>
              <a:buSzPct val="100000"/>
            </a:pPr>
            <a:r>
              <a:rPr lang="en-US" dirty="0">
                <a:solidFill>
                  <a:srgbClr val="E1000F"/>
                </a:solidFill>
                <a:latin typeface="+mn-lt"/>
                <a:sym typeface="Arial" charset="0"/>
              </a:rPr>
              <a:t>Dublin is host to Global Support Groups:</a:t>
            </a:r>
          </a:p>
          <a:p>
            <a:pPr>
              <a:spcAft>
                <a:spcPts val="900"/>
              </a:spcAft>
              <a:buSzPct val="100000"/>
            </a:pPr>
            <a:r>
              <a:rPr lang="en-US" b="1" dirty="0">
                <a:solidFill>
                  <a:srgbClr val="5F6973"/>
                </a:solidFill>
                <a:latin typeface="+mn-lt"/>
                <a:sym typeface="Arial" charset="0"/>
              </a:rPr>
              <a:t>- PSRA - Global Quality - Finance</a:t>
            </a:r>
          </a:p>
          <a:p>
            <a:pPr>
              <a:spcAft>
                <a:spcPts val="900"/>
              </a:spcAft>
              <a:buSzPct val="100000"/>
            </a:pPr>
            <a:r>
              <a:rPr lang="en-US" b="1" dirty="0">
                <a:solidFill>
                  <a:srgbClr val="5F6973"/>
                </a:solidFill>
                <a:latin typeface="+mn-lt"/>
                <a:sym typeface="Arial" charset="0"/>
              </a:rPr>
              <a:t>- 3PM - Packaging Design - HR - Sales</a:t>
            </a:r>
            <a:endParaRPr lang="de-DE" sz="788" b="1" dirty="0">
              <a:solidFill>
                <a:srgbClr val="5F6973"/>
              </a:solidFill>
              <a:latin typeface="+mn-lt"/>
              <a:sym typeface="Arial" charset="0"/>
            </a:endParaRPr>
          </a:p>
        </p:txBody>
      </p:sp>
      <p:sp>
        <p:nvSpPr>
          <p:cNvPr id="8" name="Rechteck 1"/>
          <p:cNvSpPr>
            <a:spLocks noChangeArrowheads="1"/>
          </p:cNvSpPr>
          <p:nvPr/>
        </p:nvSpPr>
        <p:spPr bwMode="auto">
          <a:xfrm>
            <a:off x="1556407" y="2572544"/>
            <a:ext cx="1837813" cy="1458612"/>
          </a:xfrm>
          <a:prstGeom prst="rect">
            <a:avLst/>
          </a:prstGeom>
          <a:gradFill rotWithShape="1">
            <a:gsLst>
              <a:gs pos="0">
                <a:srgbClr val="D4D6D9"/>
              </a:gs>
              <a:gs pos="46001">
                <a:srgbClr val="FFFFFF"/>
              </a:gs>
              <a:gs pos="100000">
                <a:srgbClr val="CDD2D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35042" tIns="54017" rIns="135042" bIns="67521"/>
          <a:lstStyle/>
          <a:p>
            <a:pPr>
              <a:lnSpc>
                <a:spcPct val="105000"/>
              </a:lnSpc>
              <a:buClr>
                <a:schemeClr val="tx2"/>
              </a:buClr>
              <a:buSzPct val="120000"/>
              <a:defRPr/>
            </a:pPr>
            <a:r>
              <a:rPr lang="en-US" sz="2401" dirty="0">
                <a:solidFill>
                  <a:srgbClr val="E1000F"/>
                </a:solidFill>
              </a:rPr>
              <a:t> </a:t>
            </a:r>
            <a:r>
              <a:rPr lang="en-US" sz="2401" dirty="0">
                <a:solidFill>
                  <a:srgbClr val="E1000F"/>
                </a:solidFill>
                <a:latin typeface="+mn-lt"/>
              </a:rPr>
              <a:t>~ €300m </a:t>
            </a:r>
            <a:r>
              <a:rPr lang="en-US" b="1" dirty="0">
                <a:solidFill>
                  <a:srgbClr val="5F6973"/>
                </a:solidFill>
                <a:latin typeface="+mn-lt"/>
              </a:rPr>
              <a:t>Originates from Dublin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F0080-C3ED-407B-B25F-F57D655CA699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99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54776" y="852640"/>
            <a:ext cx="6445616" cy="585428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619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6450" indent="-2746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731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398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7970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42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14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686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IE" sz="2101" b="1" kern="0" dirty="0"/>
              <a:t>2008 – 2014 Dublin Operations had severe challenges:</a:t>
            </a:r>
          </a:p>
          <a:p>
            <a:pPr marL="0" indent="0">
              <a:buNone/>
            </a:pPr>
            <a:endParaRPr lang="en-IE" sz="2101" b="1" kern="0" dirty="0"/>
          </a:p>
          <a:p>
            <a:pPr marL="201269" lvl="1" indent="0">
              <a:buNone/>
            </a:pPr>
            <a:endParaRPr lang="en-IE" sz="2101" b="1" kern="0" dirty="0"/>
          </a:p>
          <a:p>
            <a:pPr lvl="1"/>
            <a:endParaRPr lang="en-IE" sz="2101" b="1" kern="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gray">
          <a:xfrm>
            <a:off x="1374909" y="203170"/>
            <a:ext cx="6050242" cy="54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E" b="0" kern="0" dirty="0"/>
              <a:t>History &amp; Background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473201" y="1200844"/>
            <a:ext cx="5853658" cy="3174221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619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6450" indent="-2746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731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398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7970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42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14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686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IE" sz="2101" b="1" kern="0" dirty="0"/>
          </a:p>
          <a:p>
            <a:pPr lvl="1"/>
            <a:r>
              <a:rPr lang="en-IE" sz="1800" kern="0" dirty="0"/>
              <a:t>Sustained period of poor service</a:t>
            </a:r>
          </a:p>
          <a:p>
            <a:pPr marL="201269" lvl="1" indent="0">
              <a:buNone/>
            </a:pPr>
            <a:endParaRPr lang="en-IE" sz="1800" kern="0" dirty="0"/>
          </a:p>
          <a:p>
            <a:pPr lvl="1"/>
            <a:r>
              <a:rPr lang="en-IE" sz="1800" kern="0" dirty="0"/>
              <a:t>Dublin Operations seen as expensive</a:t>
            </a:r>
          </a:p>
          <a:p>
            <a:pPr lvl="1"/>
            <a:endParaRPr lang="en-IE" sz="1800" kern="0" dirty="0"/>
          </a:p>
          <a:p>
            <a:pPr lvl="1"/>
            <a:r>
              <a:rPr lang="en-IE" sz="1800" kern="0" dirty="0"/>
              <a:t>Poor Union - Management Relations</a:t>
            </a:r>
          </a:p>
          <a:p>
            <a:pPr lvl="1"/>
            <a:endParaRPr lang="en-IE" sz="1800" kern="0" dirty="0"/>
          </a:p>
          <a:p>
            <a:pPr lvl="1"/>
            <a:r>
              <a:rPr lang="en-IE" sz="1800" kern="0" dirty="0"/>
              <a:t>Under-investment in both factories in Dublin leading to safety issues</a:t>
            </a:r>
          </a:p>
          <a:p>
            <a:pPr marL="201269" lvl="1" indent="0">
              <a:buNone/>
            </a:pPr>
            <a:endParaRPr lang="en-IE" sz="1800" kern="0" dirty="0"/>
          </a:p>
          <a:p>
            <a:pPr marL="201269" lvl="1" indent="0">
              <a:buNone/>
            </a:pPr>
            <a:endParaRPr lang="en-IE" sz="2101" b="1" kern="0" dirty="0"/>
          </a:p>
          <a:p>
            <a:pPr lvl="1"/>
            <a:endParaRPr lang="en-IE" sz="2101" b="1" kern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3AF2D-094E-40AF-B932-5C31B6B5C723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92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1482851" y="379058"/>
            <a:ext cx="6050242" cy="54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E" b="0" kern="0" dirty="0">
                <a:latin typeface="+mn-lt"/>
              </a:rPr>
              <a:t>History and Background </a:t>
            </a:r>
            <a:r>
              <a:rPr lang="en-IE" b="0" kern="0" dirty="0" err="1">
                <a:latin typeface="+mn-lt"/>
              </a:rPr>
              <a:t>Contd</a:t>
            </a:r>
            <a:r>
              <a:rPr lang="en-IE" b="0" kern="0" dirty="0">
                <a:latin typeface="+mn-lt"/>
              </a:rPr>
              <a:t>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82851" y="1167955"/>
            <a:ext cx="6050242" cy="2772741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619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6450" indent="-2746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731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398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7970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42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14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686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600" b="1" kern="0" dirty="0"/>
              <a:t>We Were in a Bad Place</a:t>
            </a:r>
          </a:p>
          <a:p>
            <a:endParaRPr lang="en-IE" sz="1200" kern="0" dirty="0"/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IE" sz="1800" kern="0" dirty="0"/>
              <a:t>Union and Management relationships in shreds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IE" sz="1800" kern="0" dirty="0"/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IE" sz="1800" kern="0" dirty="0"/>
              <a:t>A breakdown in respect, trust and communication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IE" sz="1800" kern="0" dirty="0"/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IE" sz="1800" kern="0" dirty="0"/>
              <a:t>Not a strategic site anymore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IE" sz="1800" kern="0" dirty="0"/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IE" sz="1800" kern="0" dirty="0"/>
              <a:t>Low morale…….It wasn’t nice being here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IE" sz="1200" kern="0" dirty="0"/>
          </a:p>
          <a:p>
            <a:pPr marL="0" indent="0">
              <a:buNone/>
            </a:pPr>
            <a:r>
              <a:rPr lang="en-IE" sz="2600" b="1" kern="0" dirty="0"/>
              <a:t>We Needed To Be In a Better Place</a:t>
            </a:r>
          </a:p>
          <a:p>
            <a:pPr marL="0" indent="0">
              <a:buNone/>
            </a:pPr>
            <a:endParaRPr lang="en-IE" sz="12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2" y="844352"/>
            <a:ext cx="2356628" cy="33361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260827-62FC-4CF5-9086-E75BC25A326C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27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4"/>
          <p:cNvSpPr txBox="1">
            <a:spLocks noGrp="1" noChangeArrowheads="1"/>
          </p:cNvSpPr>
          <p:nvPr/>
        </p:nvSpPr>
        <p:spPr bwMode="gray">
          <a:xfrm>
            <a:off x="2032804" y="4797318"/>
            <a:ext cx="1026636" cy="1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675" dirty="0">
              <a:solidFill>
                <a:schemeClr val="tx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1575029" y="394043"/>
            <a:ext cx="6050242" cy="54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E" b="0" kern="0" dirty="0">
                <a:latin typeface="+mn-lt"/>
              </a:rPr>
              <a:t>The Critical ‘Leap of Faith</a:t>
            </a:r>
            <a:r>
              <a:rPr lang="en-IE" sz="2101" kern="0" dirty="0"/>
              <a:t>’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75656" y="815002"/>
            <a:ext cx="4240173" cy="3137538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619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6450" indent="-2746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731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398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7970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42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14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68650" indent="-265113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14370" indent="-214370">
              <a:buFont typeface="Arial" panose="020B0604020202020204" pitchFamily="34" charset="0"/>
              <a:buChar char="•"/>
            </a:pPr>
            <a:r>
              <a:rPr lang="en-IE" sz="1800" kern="0" dirty="0"/>
              <a:t>Understanding on all sides that something had to change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IE" sz="1800" kern="0" dirty="0"/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IE" sz="1800" kern="0" dirty="0"/>
              <a:t>New Leadership approach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IE" sz="1800" kern="0" dirty="0"/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IE" sz="1800" kern="0" dirty="0"/>
              <a:t>Willingness to engage from unions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IE" sz="1800" kern="0" dirty="0"/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IE" sz="1800" kern="0" dirty="0"/>
              <a:t>New three year agreement with three unions</a:t>
            </a:r>
          </a:p>
          <a:p>
            <a:pPr marL="0" indent="0">
              <a:buNone/>
            </a:pPr>
            <a:endParaRPr lang="en-IE" sz="1800" kern="0" dirty="0"/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IE" sz="1800" kern="0" dirty="0"/>
              <a:t>Investigated IDEAS as a mechanism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IE" sz="1800" kern="0" dirty="0"/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IE" sz="1800" kern="0" dirty="0"/>
              <a:t>Dedication by all to find a ‘New Way of Working’</a:t>
            </a:r>
          </a:p>
          <a:p>
            <a:endParaRPr lang="en-IE" sz="12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73161"/>
            <a:ext cx="2767143" cy="37449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5AA33-C3AF-4C21-AF4B-32F58F915A9C}" type="datetime4">
              <a:rPr lang="en-US" noProof="0" smtClean="0"/>
              <a:t>September 29,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Henkel Case Study - Peter Quinn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22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Standarddesign">
  <a:themeElements>
    <a:clrScheme name="Henkel 2017-01-18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5F6973"/>
      </a:accent2>
      <a:accent3>
        <a:srgbClr val="008246"/>
      </a:accent3>
      <a:accent4>
        <a:srgbClr val="2C3487"/>
      </a:accent4>
      <a:accent5>
        <a:srgbClr val="E6E7E7"/>
      </a:accent5>
      <a:accent6>
        <a:srgbClr val="5F6973"/>
      </a:accent6>
      <a:hlink>
        <a:srgbClr val="5F6973"/>
      </a:hlink>
      <a:folHlink>
        <a:srgbClr val="2C3487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algn="l">
          <a:lnSpc>
            <a:spcPct val="105000"/>
          </a:lnSpc>
          <a:defRPr dirty="0" err="1" smtClean="0">
            <a:latin typeface="+mn-lt"/>
          </a:defRPr>
        </a:defPPr>
      </a:lstStyle>
    </a:txDef>
  </a:objectDefaults>
  <a:extraClrSchemeLst/>
  <a:custClrLst>
    <a:custClr name="Henkel Red">
      <a:srgbClr val="E1000F"/>
    </a:custClr>
    <a:custClr name="Gray">
      <a:srgbClr val="5F6973"/>
    </a:custClr>
    <a:custClr name="Gray 2">
      <a:srgbClr val="828C96"/>
    </a:custClr>
    <a:custClr name="Gray 3">
      <a:srgbClr val="AFB4B9"/>
    </a:custClr>
    <a:custClr name="Gray 4">
      <a:srgbClr val="CDD2D2"/>
    </a:custClr>
    <a:custClr name="Gray 5">
      <a:srgbClr val="E6E7E7"/>
    </a:custClr>
    <a:custClr name="Blue 1">
      <a:srgbClr val="0078C8"/>
    </a:custClr>
    <a:custClr name="Blue 2">
      <a:srgbClr val="2C3487"/>
    </a:custClr>
    <a:custClr name="Blue 3">
      <a:srgbClr val="82A0AF"/>
    </a:custClr>
    <a:custClr name="Yellow">
      <a:srgbClr val="F5EB7D"/>
    </a:custClr>
    <a:custClr name="Orange 1">
      <a:srgbClr val="F0AF00"/>
    </a:custClr>
    <a:custClr name="Orange 2">
      <a:srgbClr val="CD5A14"/>
    </a:custClr>
    <a:custClr name="Red 3">
      <a:srgbClr val="FFC3A0"/>
    </a:custClr>
    <a:custClr name="Red 2">
      <a:srgbClr val="A03237"/>
    </a:custClr>
    <a:custClr name="Red 1">
      <a:srgbClr val="64142D"/>
    </a:custClr>
    <a:custClr name="Green 1">
      <a:srgbClr val="BEC896"/>
    </a:custClr>
    <a:custClr name="Green 2">
      <a:srgbClr val="B4BE00"/>
    </a:custClr>
    <a:custClr name="Green 3">
      <a:srgbClr val="008246"/>
    </a:custClr>
  </a:custClrLst>
  <a:extLst>
    <a:ext uri="{05A4C25C-085E-4340-85A3-A5531E510DB2}">
      <thm15:themeFamily xmlns:thm15="http://schemas.microsoft.com/office/thememl/2012/main" name="Henkel_basic_presentation_2017.potx [Read-Only]" id="{5BD79283-8C93-4DBF-863B-664383CEC26A}" vid="{8F6E6D3A-8709-438C-AC15-2063075B8884}"/>
    </a:ext>
  </a:extLst>
</a:theme>
</file>

<file path=ppt/theme/theme2.xml><?xml version="1.0" encoding="utf-8"?>
<a:theme xmlns:a="http://schemas.openxmlformats.org/drawingml/2006/main" name="Larissa">
  <a:themeElements>
    <a:clrScheme name="Henkel 2017-01-18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5F6973"/>
      </a:accent2>
      <a:accent3>
        <a:srgbClr val="008246"/>
      </a:accent3>
      <a:accent4>
        <a:srgbClr val="2C3487"/>
      </a:accent4>
      <a:accent5>
        <a:srgbClr val="E6E7E7"/>
      </a:accent5>
      <a:accent6>
        <a:srgbClr val="5F6973"/>
      </a:accent6>
      <a:hlink>
        <a:srgbClr val="5F6973"/>
      </a:hlink>
      <a:folHlink>
        <a:srgbClr val="2C3487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Henkel 2017-01-18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5F6973"/>
      </a:accent2>
      <a:accent3>
        <a:srgbClr val="008246"/>
      </a:accent3>
      <a:accent4>
        <a:srgbClr val="2C3487"/>
      </a:accent4>
      <a:accent5>
        <a:srgbClr val="E6E7E7"/>
      </a:accent5>
      <a:accent6>
        <a:srgbClr val="5F6973"/>
      </a:accent6>
      <a:hlink>
        <a:srgbClr val="5F6973"/>
      </a:hlink>
      <a:folHlink>
        <a:srgbClr val="2C3487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enkel 2017-01-18">
    <a:dk1>
      <a:srgbClr val="000000"/>
    </a:dk1>
    <a:lt1>
      <a:srgbClr val="FFFFFF"/>
    </a:lt1>
    <a:dk2>
      <a:srgbClr val="E1000F"/>
    </a:dk2>
    <a:lt2>
      <a:srgbClr val="CDD2D2"/>
    </a:lt2>
    <a:accent1>
      <a:srgbClr val="AFB4B9"/>
    </a:accent1>
    <a:accent2>
      <a:srgbClr val="5F6973"/>
    </a:accent2>
    <a:accent3>
      <a:srgbClr val="008246"/>
    </a:accent3>
    <a:accent4>
      <a:srgbClr val="2C3487"/>
    </a:accent4>
    <a:accent5>
      <a:srgbClr val="E6E7E7"/>
    </a:accent5>
    <a:accent6>
      <a:srgbClr val="5F6973"/>
    </a:accent6>
    <a:hlink>
      <a:srgbClr val="5F6973"/>
    </a:hlink>
    <a:folHlink>
      <a:srgbClr val="2C348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5D54063969F4AB646925F980CAB09" ma:contentTypeVersion="3" ma:contentTypeDescription="Create a new document." ma:contentTypeScope="" ma:versionID="ae0fef21b359ab44553f2d70c5d00f4a">
  <xsd:schema xmlns:xsd="http://www.w3.org/2001/XMLSchema" xmlns:xs="http://www.w3.org/2001/XMLSchema" xmlns:p="http://schemas.microsoft.com/office/2006/metadata/properties" xmlns:ns2="a419e97e-2111-44f8-8afb-98bd7d34c08b" targetNamespace="http://schemas.microsoft.com/office/2006/metadata/properties" ma:root="true" ma:fieldsID="aacb17988d1fcf8e4633f39e3800e373" ns2:_="">
    <xsd:import namespace="a419e97e-2111-44f8-8afb-98bd7d34c0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9e97e-2111-44f8-8afb-98bd7d34c0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EDADFE-C3BF-4067-A12F-C16F8D78C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19e97e-2111-44f8-8afb-98bd7d34c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EDF8F7-4318-49D6-80FC-907BDD2F8BCE}">
  <ds:schemaRefs>
    <ds:schemaRef ds:uri="a419e97e-2111-44f8-8afb-98bd7d34c08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71236A-55AD-492A-ABF0-AEE35192AD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Henkel_basic_presentation_2017</Template>
  <TotalTime>0</TotalTime>
  <Words>940</Words>
  <Application>Microsoft Office PowerPoint</Application>
  <PresentationFormat>Custom</PresentationFormat>
  <Paragraphs>211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Wingdings</vt:lpstr>
      <vt:lpstr>Standarddesign</vt:lpstr>
      <vt:lpstr>Henkel Case Study</vt:lpstr>
      <vt:lpstr>PowerPoint Presentation</vt:lpstr>
      <vt:lpstr>PowerPoint Presentation</vt:lpstr>
      <vt:lpstr>PowerPoint Presentation</vt:lpstr>
      <vt:lpstr>PowerPoint Presentation</vt:lpstr>
      <vt:lpstr>Henkel Ireland Operations &amp; Research Ltd. Henkel Ireland 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teams:</vt:lpstr>
      <vt:lpstr>PowerPoint Presentation</vt:lpstr>
      <vt:lpstr>PowerPoint Presentation</vt:lpstr>
      <vt:lpstr>PowerPoint Presentation</vt:lpstr>
      <vt:lpstr>So how did we do in the last three years?</vt:lpstr>
      <vt:lpstr>PowerPoint Presentation</vt:lpstr>
      <vt:lpstr>Thank you!</vt:lpstr>
    </vt:vector>
  </TitlesOfParts>
  <Company>Henkel AG &amp; Co. KGaA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Henkel company presentation</dc:title>
  <dc:creator>Nicola Hastings</dc:creator>
  <cp:lastModifiedBy>Brendan McGinty</cp:lastModifiedBy>
  <cp:revision>25</cp:revision>
  <cp:lastPrinted>2014-06-26T12:56:48Z</cp:lastPrinted>
  <dcterms:created xsi:type="dcterms:W3CDTF">2017-06-14T12:23:04Z</dcterms:created>
  <dcterms:modified xsi:type="dcterms:W3CDTF">2017-09-29T15:03:57Z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0x010100AFA5D54063969F4AB646925F980CAB09</vt:lpwstr>
  </property>
</Properties>
</file>