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handoutMasterIdLst>
    <p:handoutMasterId r:id="rId20"/>
  </p:handoutMasterIdLst>
  <p:sldIdLst>
    <p:sldId id="256" r:id="rId2"/>
    <p:sldId id="324" r:id="rId3"/>
    <p:sldId id="325" r:id="rId4"/>
    <p:sldId id="348" r:id="rId5"/>
    <p:sldId id="333" r:id="rId6"/>
    <p:sldId id="331" r:id="rId7"/>
    <p:sldId id="326" r:id="rId8"/>
    <p:sldId id="327" r:id="rId9"/>
    <p:sldId id="328" r:id="rId10"/>
    <p:sldId id="336" r:id="rId11"/>
    <p:sldId id="337" r:id="rId12"/>
    <p:sldId id="338" r:id="rId13"/>
    <p:sldId id="339" r:id="rId14"/>
    <p:sldId id="341" r:id="rId15"/>
    <p:sldId id="343" r:id="rId16"/>
    <p:sldId id="350" r:id="rId17"/>
    <p:sldId id="351" r:id="rId18"/>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9E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997" autoAdjust="0"/>
  </p:normalViewPr>
  <p:slideViewPr>
    <p:cSldViewPr>
      <p:cViewPr varScale="1">
        <p:scale>
          <a:sx n="69" d="100"/>
          <a:sy n="69" d="100"/>
        </p:scale>
        <p:origin x="2822" y="1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977" cy="493713"/>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sz="quarter" idx="1"/>
          </p:nvPr>
        </p:nvSpPr>
        <p:spPr>
          <a:xfrm>
            <a:off x="3850111" y="2"/>
            <a:ext cx="2945977" cy="493713"/>
          </a:xfrm>
          <a:prstGeom prst="rect">
            <a:avLst/>
          </a:prstGeom>
        </p:spPr>
        <p:txBody>
          <a:bodyPr vert="horz" lIns="91440" tIns="45720" rIns="91440" bIns="45720" rtlCol="0"/>
          <a:lstStyle>
            <a:lvl1pPr algn="r">
              <a:defRPr sz="1200"/>
            </a:lvl1pPr>
          </a:lstStyle>
          <a:p>
            <a:fld id="{45307DFC-3FA4-4E1C-98EF-C7CA42AED2D3}" type="datetimeFigureOut">
              <a:rPr lang="en-IE" smtClean="0"/>
              <a:t>27/09/2017</a:t>
            </a:fld>
            <a:endParaRPr lang="en-IE" dirty="0"/>
          </a:p>
        </p:txBody>
      </p:sp>
      <p:sp>
        <p:nvSpPr>
          <p:cNvPr id="4" name="Footer Placeholder 3"/>
          <p:cNvSpPr>
            <a:spLocks noGrp="1"/>
          </p:cNvSpPr>
          <p:nvPr>
            <p:ph type="ftr" sz="quarter" idx="2"/>
          </p:nvPr>
        </p:nvSpPr>
        <p:spPr>
          <a:xfrm>
            <a:off x="1" y="9377363"/>
            <a:ext cx="2945977" cy="493712"/>
          </a:xfrm>
          <a:prstGeom prst="rect">
            <a:avLst/>
          </a:prstGeom>
        </p:spPr>
        <p:txBody>
          <a:bodyPr vert="horz" lIns="91440" tIns="45720" rIns="91440" bIns="45720" rtlCol="0" anchor="b"/>
          <a:lstStyle>
            <a:lvl1pPr algn="l">
              <a:defRPr sz="1200"/>
            </a:lvl1pPr>
          </a:lstStyle>
          <a:p>
            <a:endParaRPr lang="en-IE" dirty="0"/>
          </a:p>
        </p:txBody>
      </p:sp>
      <p:sp>
        <p:nvSpPr>
          <p:cNvPr id="5" name="Slide Number Placeholder 4"/>
          <p:cNvSpPr>
            <a:spLocks noGrp="1"/>
          </p:cNvSpPr>
          <p:nvPr>
            <p:ph type="sldNum" sz="quarter" idx="3"/>
          </p:nvPr>
        </p:nvSpPr>
        <p:spPr>
          <a:xfrm>
            <a:off x="3850111" y="9377363"/>
            <a:ext cx="2945977" cy="493712"/>
          </a:xfrm>
          <a:prstGeom prst="rect">
            <a:avLst/>
          </a:prstGeom>
        </p:spPr>
        <p:txBody>
          <a:bodyPr vert="horz" lIns="91440" tIns="45720" rIns="91440" bIns="45720" rtlCol="0" anchor="b"/>
          <a:lstStyle>
            <a:lvl1pPr algn="r">
              <a:defRPr sz="1200"/>
            </a:lvl1pPr>
          </a:lstStyle>
          <a:p>
            <a:fld id="{E4A1E67E-EB60-4575-882C-7B06E3E8DEFB}" type="slidenum">
              <a:rPr lang="en-IE" smtClean="0"/>
              <a:t>‹#›</a:t>
            </a:fld>
            <a:endParaRPr lang="en-IE" dirty="0"/>
          </a:p>
        </p:txBody>
      </p:sp>
    </p:spTree>
    <p:extLst>
      <p:ext uri="{BB962C8B-B14F-4D97-AF65-F5344CB8AC3E}">
        <p14:creationId xmlns:p14="http://schemas.microsoft.com/office/powerpoint/2010/main" val="4256741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977" cy="49371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0111" y="2"/>
            <a:ext cx="2945977" cy="493713"/>
          </a:xfrm>
          <a:prstGeom prst="rect">
            <a:avLst/>
          </a:prstGeom>
        </p:spPr>
        <p:txBody>
          <a:bodyPr vert="horz" lIns="91440" tIns="45720" rIns="91440" bIns="45720" rtlCol="0"/>
          <a:lstStyle>
            <a:lvl1pPr algn="r">
              <a:defRPr sz="1200"/>
            </a:lvl1pPr>
          </a:lstStyle>
          <a:p>
            <a:fld id="{668094F2-0ADB-4A5B-B078-5C2F50FDE54C}" type="datetimeFigureOut">
              <a:rPr lang="en-IE" smtClean="0"/>
              <a:t>27/09/2017</a:t>
            </a:fld>
            <a:endParaRPr lang="en-IE"/>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0086" y="4689478"/>
            <a:ext cx="5437504"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1" y="9377363"/>
            <a:ext cx="2945977" cy="49371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0111" y="9377363"/>
            <a:ext cx="2945977" cy="493712"/>
          </a:xfrm>
          <a:prstGeom prst="rect">
            <a:avLst/>
          </a:prstGeom>
        </p:spPr>
        <p:txBody>
          <a:bodyPr vert="horz" lIns="91440" tIns="45720" rIns="91440" bIns="45720" rtlCol="0" anchor="b"/>
          <a:lstStyle>
            <a:lvl1pPr algn="r">
              <a:defRPr sz="1200"/>
            </a:lvl1pPr>
          </a:lstStyle>
          <a:p>
            <a:fld id="{6F088A48-E684-4102-8932-2B54E27F4B03}" type="slidenum">
              <a:rPr lang="en-IE" smtClean="0"/>
              <a:t>‹#›</a:t>
            </a:fld>
            <a:endParaRPr lang="en-IE"/>
          </a:p>
        </p:txBody>
      </p:sp>
    </p:spTree>
    <p:extLst>
      <p:ext uri="{BB962C8B-B14F-4D97-AF65-F5344CB8AC3E}">
        <p14:creationId xmlns:p14="http://schemas.microsoft.com/office/powerpoint/2010/main" val="199408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F088A48-E684-4102-8932-2B54E27F4B03}" type="slidenum">
              <a:rPr lang="en-IE" smtClean="0"/>
              <a:t>1</a:t>
            </a:fld>
            <a:endParaRPr lang="en-IE"/>
          </a:p>
        </p:txBody>
      </p:sp>
    </p:spTree>
    <p:extLst>
      <p:ext uri="{BB962C8B-B14F-4D97-AF65-F5344CB8AC3E}">
        <p14:creationId xmlns:p14="http://schemas.microsoft.com/office/powerpoint/2010/main" val="1407894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A9A671D4-9CEF-44BD-B729-2529F73DE921}" type="slidenum">
              <a:rPr lang="en-GB" altLang="en-US" smtClean="0"/>
              <a:pPr/>
              <a:t>15</a:t>
            </a:fld>
            <a:endParaRPr lang="en-GB"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IE" altLang="en-US">
                <a:latin typeface="Arial" panose="020B0604020202020204" pitchFamily="34" charset="0"/>
                <a:cs typeface="Arial" panose="020B0604020202020204" pitchFamily="34" charset="0"/>
              </a:rPr>
              <a:t>We at the IDEAS Institute believe we have developed a proven working model and would like to expand our activities to include:</a:t>
            </a:r>
          </a:p>
          <a:p>
            <a:pPr eaLnBrk="1" hangingPunct="1"/>
            <a:endParaRPr lang="en-IE" altLang="en-US">
              <a:latin typeface="Arial" panose="020B0604020202020204" pitchFamily="34" charset="0"/>
              <a:cs typeface="Arial" panose="020B0604020202020204" pitchFamily="34" charset="0"/>
            </a:endParaRPr>
          </a:p>
          <a:p>
            <a:pPr eaLnBrk="1" hangingPunct="1"/>
            <a:r>
              <a:rPr lang="en-IE" altLang="en-US">
                <a:latin typeface="Arial" panose="020B0604020202020204" pitchFamily="34" charset="0"/>
                <a:cs typeface="Arial" panose="020B0604020202020204" pitchFamily="34" charset="0"/>
              </a:rPr>
              <a:t>- Working with more companies to retain/ sustain manufacturing in Ireland by encouraging innovation and creativity at all levels within factories.</a:t>
            </a:r>
          </a:p>
          <a:p>
            <a:pPr eaLnBrk="1" hangingPunct="1"/>
            <a:r>
              <a:rPr lang="en-IE" altLang="en-US">
                <a:latin typeface="Arial" panose="020B0604020202020204" pitchFamily="34" charset="0"/>
                <a:cs typeface="Arial" panose="020B0604020202020204" pitchFamily="34" charset="0"/>
              </a:rPr>
              <a:t>- Continuously improving our own existing skills, developing and using additional new and innovative tools/ techniques/ skills and knowledge.</a:t>
            </a:r>
          </a:p>
          <a:p>
            <a:pPr eaLnBrk="1" hangingPunct="1"/>
            <a:r>
              <a:rPr lang="en-IE" altLang="en-US">
                <a:latin typeface="Arial" panose="020B0604020202020204" pitchFamily="34" charset="0"/>
                <a:cs typeface="Arial" panose="020B0604020202020204" pitchFamily="34" charset="0"/>
              </a:rPr>
              <a:t>- Working with all stakeholders to explore and develop new frontiers in manufacturing.</a:t>
            </a:r>
          </a:p>
          <a:p>
            <a:pPr eaLnBrk="1" hangingPunct="1"/>
            <a:endParaRPr lang="en-GB" altLang="en-US"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6138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E07E6667-4667-4ABD-9A8E-7A7B7173BB46}" type="slidenum">
              <a:rPr lang="en-GB" altLang="en-US" smtClean="0"/>
              <a:pPr/>
              <a:t>2</a:t>
            </a:fld>
            <a:endParaRPr lang="en-GB"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629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64053F64-B598-4B2C-B9A5-A58DAE53D938}" type="slidenum">
              <a:rPr lang="en-GB" altLang="en-US" smtClean="0"/>
              <a:pPr/>
              <a:t>5</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IE" altLang="en-US">
                <a:latin typeface="Arial" panose="020B0604020202020204" pitchFamily="34" charset="0"/>
                <a:cs typeface="Arial" panose="020B0604020202020204" pitchFamily="34" charset="0"/>
              </a:rPr>
              <a:t>“Manufacturing is evolving and it will be different in the future – … High-value manufacturing activities in Ireland will be knowledge-intensive, capital-intensive and skills-intensive.  Successful firms will engage in developing a participative culture, where management and staff work collectively to ensure the success and longer term sustainability of the firm to the benefit of all.”</a:t>
            </a:r>
          </a:p>
          <a:p>
            <a:pPr eaLnBrk="1" hangingPunct="1"/>
            <a:r>
              <a:rPr lang="en-IE" altLang="en-US">
                <a:latin typeface="Arial" panose="020B0604020202020204" pitchFamily="34" charset="0"/>
                <a:cs typeface="Arial" panose="020B0604020202020204" pitchFamily="34" charset="0"/>
              </a:rPr>
              <a:t> (SOURCE: The Report of the High Level Group on Manufacturing – Towards 2016 – March 2008)</a:t>
            </a:r>
          </a:p>
        </p:txBody>
      </p:sp>
    </p:spTree>
    <p:extLst>
      <p:ext uri="{BB962C8B-B14F-4D97-AF65-F5344CB8AC3E}">
        <p14:creationId xmlns:p14="http://schemas.microsoft.com/office/powerpoint/2010/main" val="3644708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FB184D50-06CE-4882-981C-A211423AE861}" type="slidenum">
              <a:rPr lang="en-GB" altLang="en-US" smtClean="0"/>
              <a:pPr/>
              <a:t>6</a:t>
            </a:fld>
            <a:endParaRPr lang="en-GB" altLang="en-US"/>
          </a:p>
        </p:txBody>
      </p:sp>
      <p:sp>
        <p:nvSpPr>
          <p:cNvPr id="18435"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pPr>
              <a:buFont typeface="Arial" pitchFamily="34" charset="0"/>
              <a:buNone/>
              <a:defRPr/>
            </a:pPr>
            <a:r>
              <a:rPr lang="en-IE" sz="1500" b="1" dirty="0"/>
              <a:t>SIPTU Manufacturing Division/ IDEAS policy Initiative</a:t>
            </a:r>
          </a:p>
          <a:p>
            <a:pPr marL="483306" indent="-483306">
              <a:buFont typeface="Arial" pitchFamily="34" charset="0"/>
              <a:buChar char="•"/>
              <a:defRPr/>
            </a:pPr>
            <a:r>
              <a:rPr lang="en-IE" sz="1500" b="1" dirty="0"/>
              <a:t>Policy</a:t>
            </a:r>
          </a:p>
          <a:p>
            <a:pPr marL="966612" lvl="1" indent="-483306">
              <a:buFont typeface="Wingdings" pitchFamily="2" charset="2"/>
              <a:buChar char="ü"/>
              <a:defRPr/>
            </a:pPr>
            <a:r>
              <a:rPr lang="en-IE" sz="1500" dirty="0"/>
              <a:t> to retain / sustain manufacturing &amp; employment levels in Ireland.</a:t>
            </a:r>
          </a:p>
          <a:p>
            <a:pPr marL="966612" lvl="1" indent="-483306">
              <a:buFont typeface="Wingdings" pitchFamily="2" charset="2"/>
              <a:buChar char="ü"/>
              <a:defRPr/>
            </a:pPr>
            <a:r>
              <a:rPr lang="en-IE" sz="1500" dirty="0"/>
              <a:t>Collaborate with all stakeholders (state agencies / employers to achieve this goal).</a:t>
            </a:r>
          </a:p>
          <a:p>
            <a:pPr marL="483306" indent="-483306">
              <a:buFont typeface="Arial" pitchFamily="34" charset="0"/>
              <a:buChar char="•"/>
              <a:defRPr/>
            </a:pPr>
            <a:r>
              <a:rPr lang="en-IE" sz="1500" b="1" dirty="0"/>
              <a:t>Innovation in Manufacturing Conference (Nov 2011)</a:t>
            </a:r>
          </a:p>
          <a:p>
            <a:pPr marL="966612" lvl="1" indent="-483306">
              <a:buFont typeface="Wingdings" pitchFamily="2" charset="2"/>
              <a:buChar char="ü"/>
              <a:defRPr/>
            </a:pPr>
            <a:r>
              <a:rPr lang="en-IE" sz="1500" dirty="0"/>
              <a:t>Commissioner Máire Geoghegan-Quinn</a:t>
            </a:r>
          </a:p>
          <a:p>
            <a:pPr marL="966612" lvl="1" indent="-483306">
              <a:buFont typeface="Wingdings" pitchFamily="2" charset="2"/>
              <a:buChar char="ü"/>
              <a:defRPr/>
            </a:pPr>
            <a:r>
              <a:rPr lang="en-IE" sz="1500" dirty="0"/>
              <a:t>Minister Séan Sherlock</a:t>
            </a:r>
          </a:p>
          <a:p>
            <a:pPr marL="966612" lvl="1" indent="-483306">
              <a:buFont typeface="Wingdings" pitchFamily="2" charset="2"/>
              <a:buChar char="ü"/>
              <a:defRPr/>
            </a:pPr>
            <a:r>
              <a:rPr lang="en-IE" sz="1500" dirty="0"/>
              <a:t>General President Jack O’Connor</a:t>
            </a:r>
          </a:p>
          <a:p>
            <a:pPr lvl="1">
              <a:defRPr/>
            </a:pPr>
            <a:r>
              <a:rPr lang="en-IE" sz="1500" dirty="0"/>
              <a:t>	(Factories of the Future / Horizon 2020)</a:t>
            </a:r>
          </a:p>
          <a:p>
            <a:pPr marL="483306" indent="-483306">
              <a:buFont typeface="Arial" pitchFamily="34" charset="0"/>
              <a:buChar char="•"/>
              <a:defRPr/>
            </a:pPr>
            <a:r>
              <a:rPr lang="en-IE" sz="1500" b="1" dirty="0"/>
              <a:t>Presently engaging with all the Stakeholders </a:t>
            </a:r>
          </a:p>
          <a:p>
            <a:pPr marL="966612" lvl="1" indent="-483306">
              <a:buFont typeface="Wingdings" pitchFamily="2" charset="2"/>
              <a:buChar char="ü"/>
              <a:defRPr/>
            </a:pPr>
            <a:r>
              <a:rPr lang="en-IE" sz="1500" dirty="0"/>
              <a:t>DJEI / LRC /</a:t>
            </a:r>
            <a:r>
              <a:rPr lang="en-IE" sz="1500" dirty="0" err="1"/>
              <a:t>Forfás</a:t>
            </a:r>
            <a:r>
              <a:rPr lang="en-IE" sz="1500" dirty="0"/>
              <a:t>/IBEC</a:t>
            </a:r>
          </a:p>
          <a:p>
            <a:pPr marL="563857" indent="-563857" eaLnBrk="1" hangingPunct="1">
              <a:defRPr/>
            </a:pPr>
            <a:endParaRPr lang="en-GB" sz="1100" dirty="0"/>
          </a:p>
        </p:txBody>
      </p:sp>
    </p:spTree>
    <p:extLst>
      <p:ext uri="{BB962C8B-B14F-4D97-AF65-F5344CB8AC3E}">
        <p14:creationId xmlns:p14="http://schemas.microsoft.com/office/powerpoint/2010/main" val="2844778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97F80FDB-E04B-4284-A419-EA5A0EFBF78A}" type="slidenum">
              <a:rPr lang="en-GB" altLang="en-US" smtClean="0"/>
              <a:pPr/>
              <a:t>10</a:t>
            </a:fld>
            <a:endParaRPr lang="en-GB"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IE" altLang="en-US">
                <a:latin typeface="Arial" panose="020B0604020202020204" pitchFamily="34" charset="0"/>
                <a:cs typeface="Arial" panose="020B0604020202020204" pitchFamily="34" charset="0"/>
              </a:rPr>
              <a:t>So……</a:t>
            </a:r>
          </a:p>
          <a:p>
            <a:pPr eaLnBrk="1" hangingPunct="1"/>
            <a:endParaRPr lang="en-IE" altLang="en-US">
              <a:latin typeface="Arial" panose="020B0604020202020204" pitchFamily="34" charset="0"/>
              <a:cs typeface="Arial" panose="020B0604020202020204" pitchFamily="34" charset="0"/>
            </a:endParaRPr>
          </a:p>
          <a:p>
            <a:pPr eaLnBrk="1" hangingPunct="1"/>
            <a:r>
              <a:rPr lang="en-IE" altLang="en-US">
                <a:latin typeface="Arial" panose="020B0604020202020204" pitchFamily="34" charset="0"/>
                <a:cs typeface="Arial" panose="020B0604020202020204" pitchFamily="34" charset="0"/>
              </a:rPr>
              <a:t>How do we create “a participative culture, where management and staff work </a:t>
            </a:r>
            <a:r>
              <a:rPr lang="en-IE" altLang="en-US" u="sng">
                <a:latin typeface="Arial" panose="020B0604020202020204" pitchFamily="34" charset="0"/>
                <a:cs typeface="Arial" panose="020B0604020202020204" pitchFamily="34" charset="0"/>
              </a:rPr>
              <a:t>collectively</a:t>
            </a:r>
            <a:r>
              <a:rPr lang="en-IE" altLang="en-US">
                <a:latin typeface="Arial" panose="020B0604020202020204" pitchFamily="34" charset="0"/>
                <a:cs typeface="Arial" panose="020B0604020202020204" pitchFamily="34" charset="0"/>
              </a:rPr>
              <a:t> to ensure the success and longer term sustainability of the firm to the benefit of all!?”</a:t>
            </a:r>
          </a:p>
        </p:txBody>
      </p:sp>
    </p:spTree>
    <p:extLst>
      <p:ext uri="{BB962C8B-B14F-4D97-AF65-F5344CB8AC3E}">
        <p14:creationId xmlns:p14="http://schemas.microsoft.com/office/powerpoint/2010/main" val="2417115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6B535D1E-CC79-4A4B-9AB6-23F3244834ED}" type="slidenum">
              <a:rPr lang="en-GB" altLang="en-US" smtClean="0"/>
              <a:pPr/>
              <a:t>11</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marL="241300" indent="-241300" eaLnBrk="1" hangingPunct="1"/>
            <a:r>
              <a:rPr lang="en-IE" altLang="en-US">
                <a:latin typeface="Arial" panose="020B0604020202020204" pitchFamily="34" charset="0"/>
                <a:cs typeface="Arial" panose="020B0604020202020204" pitchFamily="34" charset="0"/>
              </a:rPr>
              <a:t>Let me show you some of the work we have been doing in moving towards this type of futuristic structure.  </a:t>
            </a:r>
          </a:p>
          <a:p>
            <a:pPr marL="241300" indent="-241300" eaLnBrk="1" hangingPunct="1"/>
            <a:endParaRPr lang="en-IE" altLang="en-US">
              <a:latin typeface="Arial" panose="020B0604020202020204" pitchFamily="34" charset="0"/>
              <a:cs typeface="Arial" panose="020B0604020202020204" pitchFamily="34" charset="0"/>
            </a:endParaRPr>
          </a:p>
          <a:p>
            <a:pPr marL="241300" indent="-241300" eaLnBrk="1" hangingPunct="1"/>
            <a:r>
              <a:rPr lang="en-IE" altLang="en-US">
                <a:latin typeface="Arial" panose="020B0604020202020204" pitchFamily="34" charset="0"/>
                <a:cs typeface="Arial" panose="020B0604020202020204" pitchFamily="34" charset="0"/>
              </a:rPr>
              <a:t>When major change is to be implemented, there are 3 options available:</a:t>
            </a:r>
          </a:p>
          <a:p>
            <a:pPr marL="241300" indent="-241300" eaLnBrk="1" hangingPunct="1">
              <a:buFontTx/>
              <a:buAutoNum type="arabicPeriod"/>
            </a:pPr>
            <a:r>
              <a:rPr lang="en-IE" altLang="en-US">
                <a:latin typeface="Arial" panose="020B0604020202020204" pitchFamily="34" charset="0"/>
                <a:cs typeface="Arial" panose="020B0604020202020204" pitchFamily="34" charset="0"/>
              </a:rPr>
              <a:t>Rational discussion – rarely works</a:t>
            </a:r>
          </a:p>
          <a:p>
            <a:pPr marL="241300" indent="-241300" eaLnBrk="1" hangingPunct="1">
              <a:buFontTx/>
              <a:buAutoNum type="arabicPeriod"/>
            </a:pPr>
            <a:r>
              <a:rPr lang="en-IE" altLang="en-US">
                <a:latin typeface="Arial" panose="020B0604020202020204" pitchFamily="34" charset="0"/>
                <a:cs typeface="Arial" panose="020B0604020202020204" pitchFamily="34" charset="0"/>
              </a:rPr>
              <a:t>Power – Insertion of change, pushed downwards ↓into the organisation – most commonly used</a:t>
            </a:r>
          </a:p>
          <a:p>
            <a:pPr marL="241300" indent="-241300" eaLnBrk="1" hangingPunct="1">
              <a:buFontTx/>
              <a:buAutoNum type="arabicPeriod"/>
            </a:pPr>
            <a:r>
              <a:rPr lang="en-IE" altLang="en-US">
                <a:latin typeface="Arial" panose="020B0604020202020204" pitchFamily="34" charset="0"/>
                <a:cs typeface="Arial" panose="020B0604020202020204" pitchFamily="34" charset="0"/>
              </a:rPr>
              <a:t>Hearts &amp; Minds – requires real leadership, persuasion and education</a:t>
            </a:r>
          </a:p>
          <a:p>
            <a:pPr marL="241300" indent="-241300" eaLnBrk="1" hangingPunct="1"/>
            <a:endParaRPr lang="en-IE" altLang="en-US">
              <a:latin typeface="Arial" panose="020B0604020202020204" pitchFamily="34" charset="0"/>
              <a:cs typeface="Arial" panose="020B0604020202020204" pitchFamily="34" charset="0"/>
            </a:endParaRPr>
          </a:p>
          <a:p>
            <a:pPr marL="241300" indent="-241300" eaLnBrk="1" hangingPunct="1"/>
            <a:endParaRPr lang="en-IE" altLang="en-US">
              <a:latin typeface="Arial" panose="020B0604020202020204" pitchFamily="34" charset="0"/>
              <a:cs typeface="Arial" panose="020B0604020202020204" pitchFamily="34" charset="0"/>
            </a:endParaRPr>
          </a:p>
          <a:p>
            <a:pPr marL="241300" indent="-241300" eaLnBrk="1" hangingPunct="1"/>
            <a:r>
              <a:rPr lang="en-IE" altLang="en-US">
                <a:latin typeface="Arial" panose="020B0604020202020204" pitchFamily="34" charset="0"/>
                <a:cs typeface="Arial" panose="020B0604020202020204" pitchFamily="34" charset="0"/>
              </a:rPr>
              <a:t>Source: “Why</a:t>
            </a:r>
            <a:r>
              <a:rPr lang="en-US" altLang="en-US">
                <a:solidFill>
                  <a:srgbClr val="000000"/>
                </a:solidFill>
                <a:latin typeface="Arial" panose="020B0604020202020204" pitchFamily="34" charset="0"/>
                <a:cs typeface="Arial" panose="020B0604020202020204" pitchFamily="34" charset="0"/>
              </a:rPr>
              <a:t> Your Corporate Culture Change Isn't Working and What to Do about It”.. Michael Ward Gower Publishing UK 1995)</a:t>
            </a:r>
          </a:p>
          <a:p>
            <a:pPr marL="241300" indent="-241300" eaLnBrk="1" hangingPunct="1">
              <a:buFontTx/>
              <a:buAutoNum type="arabicPeriod"/>
            </a:pPr>
            <a:endParaRPr lang="en-US" altLang="en-US">
              <a:solidFill>
                <a:srgbClr val="000000"/>
              </a:solidFill>
              <a:latin typeface="Arial" panose="020B0604020202020204" pitchFamily="34" charset="0"/>
              <a:cs typeface="Arial" panose="020B0604020202020204" pitchFamily="34" charset="0"/>
            </a:endParaRPr>
          </a:p>
          <a:p>
            <a:pPr marL="241300" indent="-241300" eaLnBrk="1" hangingPunct="1"/>
            <a:endParaRPr lang="en-GB"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3395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05A1A3F9-C9E1-434C-A32D-9875C4F565FB}" type="slidenum">
              <a:rPr lang="en-GB" altLang="en-US" smtClean="0"/>
              <a:pPr/>
              <a:t>12</a:t>
            </a:fld>
            <a:endParaRPr lang="en-GB"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marL="241300" indent="-241300" eaLnBrk="1" hangingPunct="1"/>
            <a:r>
              <a:rPr lang="en-US" altLang="en-US">
                <a:solidFill>
                  <a:srgbClr val="000000"/>
                </a:solidFill>
                <a:latin typeface="Arial" panose="020B0604020202020204" pitchFamily="34" charset="0"/>
                <a:cs typeface="Arial" panose="020B0604020202020204" pitchFamily="34" charset="0"/>
              </a:rPr>
              <a:t>Our model draws on </a:t>
            </a:r>
            <a:r>
              <a:rPr lang="en-US" altLang="en-US" b="1" u="sng">
                <a:solidFill>
                  <a:srgbClr val="000000"/>
                </a:solidFill>
                <a:latin typeface="Arial" panose="020B0604020202020204" pitchFamily="34" charset="0"/>
                <a:cs typeface="Arial" panose="020B0604020202020204" pitchFamily="34" charset="0"/>
              </a:rPr>
              <a:t>EACH</a:t>
            </a:r>
            <a:r>
              <a:rPr lang="en-US" altLang="en-US">
                <a:solidFill>
                  <a:srgbClr val="000000"/>
                </a:solidFill>
                <a:latin typeface="Arial" panose="020B0604020202020204" pitchFamily="34" charset="0"/>
                <a:cs typeface="Arial" panose="020B0604020202020204" pitchFamily="34" charset="0"/>
              </a:rPr>
              <a:t> of the above:</a:t>
            </a:r>
          </a:p>
          <a:p>
            <a:pPr marL="241300" indent="-241300" eaLnBrk="1" hangingPunct="1">
              <a:buFontTx/>
              <a:buChar char="•"/>
            </a:pPr>
            <a:r>
              <a:rPr lang="en-US" altLang="en-US">
                <a:solidFill>
                  <a:srgbClr val="000000"/>
                </a:solidFill>
                <a:latin typeface="Arial" panose="020B0604020202020204" pitchFamily="34" charset="0"/>
                <a:cs typeface="Arial" panose="020B0604020202020204" pitchFamily="34" charset="0"/>
              </a:rPr>
              <a:t>Rational Discussion provides the context</a:t>
            </a:r>
          </a:p>
          <a:p>
            <a:pPr marL="241300" indent="-241300" eaLnBrk="1" hangingPunct="1">
              <a:buFontTx/>
              <a:buChar char="•"/>
            </a:pPr>
            <a:r>
              <a:rPr lang="en-US" altLang="en-US">
                <a:solidFill>
                  <a:srgbClr val="000000"/>
                </a:solidFill>
                <a:latin typeface="Arial" panose="020B0604020202020204" pitchFamily="34" charset="0"/>
                <a:cs typeface="Arial" panose="020B0604020202020204" pitchFamily="34" charset="0"/>
              </a:rPr>
              <a:t>Power – both directions – pull from the top and push from the bottom </a:t>
            </a:r>
          </a:p>
          <a:p>
            <a:pPr marL="241300" indent="-241300" eaLnBrk="1" hangingPunct="1">
              <a:buFontTx/>
              <a:buChar char="•"/>
            </a:pPr>
            <a:r>
              <a:rPr lang="en-IE" altLang="en-US">
                <a:latin typeface="Arial" panose="020B0604020202020204" pitchFamily="34" charset="0"/>
                <a:cs typeface="Arial" panose="020B0604020202020204" pitchFamily="34" charset="0"/>
              </a:rPr>
              <a:t>Hearts &amp; Minds – given </a:t>
            </a:r>
            <a:r>
              <a:rPr lang="en-US" altLang="en-US">
                <a:solidFill>
                  <a:srgbClr val="000000"/>
                </a:solidFill>
                <a:latin typeface="Arial" panose="020B0604020202020204" pitchFamily="34" charset="0"/>
                <a:cs typeface="Arial" panose="020B0604020202020204" pitchFamily="34" charset="0"/>
              </a:rPr>
              <a:t>freely through agreeing a vision and providing leadership to achieve it</a:t>
            </a:r>
          </a:p>
        </p:txBody>
      </p:sp>
    </p:spTree>
    <p:extLst>
      <p:ext uri="{BB962C8B-B14F-4D97-AF65-F5344CB8AC3E}">
        <p14:creationId xmlns:p14="http://schemas.microsoft.com/office/powerpoint/2010/main" val="1923808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60B88362-751D-4BB1-AF68-47795A883B1B}" type="slidenum">
              <a:rPr lang="en-GB" altLang="en-US" smtClean="0"/>
              <a:pPr/>
              <a:t>13</a:t>
            </a:fld>
            <a:endParaRPr lang="en-GB"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US" altLang="en-US">
                <a:solidFill>
                  <a:srgbClr val="000000"/>
                </a:solidFill>
                <a:latin typeface="Arial" panose="020B0604020202020204" pitchFamily="34" charset="0"/>
                <a:cs typeface="Arial" panose="020B0604020202020204" pitchFamily="34" charset="0"/>
              </a:rPr>
              <a:t>Our Model</a:t>
            </a:r>
          </a:p>
          <a:p>
            <a:pPr eaLnBrk="1" hangingPunct="1"/>
            <a:r>
              <a:rPr lang="en-US" altLang="en-US" b="1">
                <a:solidFill>
                  <a:srgbClr val="000000"/>
                </a:solidFill>
                <a:latin typeface="Arial" panose="020B0604020202020204" pitchFamily="34" charset="0"/>
                <a:cs typeface="Arial" panose="020B0604020202020204" pitchFamily="34" charset="0"/>
              </a:rPr>
              <a:t>1.Formation of Joint Union Management Steering Group (JUMSG)</a:t>
            </a:r>
          </a:p>
          <a:p>
            <a:pPr eaLnBrk="1" hangingPunct="1"/>
            <a:r>
              <a:rPr lang="en-US" altLang="en-US">
                <a:solidFill>
                  <a:srgbClr val="000000"/>
                </a:solidFill>
                <a:latin typeface="Arial" panose="020B0604020202020204" pitchFamily="34" charset="0"/>
                <a:cs typeface="Arial" panose="020B0604020202020204" pitchFamily="34" charset="0"/>
              </a:rPr>
              <a:t>- Consists of influencers &amp; leaders</a:t>
            </a:r>
            <a:endParaRPr lang="en-US" altLang="en-US">
              <a:latin typeface="Arial" panose="020B0604020202020204" pitchFamily="34" charset="0"/>
              <a:cs typeface="Arial" panose="020B0604020202020204" pitchFamily="34" charset="0"/>
            </a:endParaRPr>
          </a:p>
          <a:p>
            <a:pPr eaLnBrk="1" hangingPunct="1"/>
            <a:r>
              <a:rPr lang="en-US" altLang="en-US" b="1">
                <a:solidFill>
                  <a:srgbClr val="000000"/>
                </a:solidFill>
                <a:latin typeface="Arial" panose="020B0604020202020204" pitchFamily="34" charset="0"/>
                <a:cs typeface="Arial" panose="020B0604020202020204" pitchFamily="34" charset="0"/>
              </a:rPr>
              <a:t>2.Completion of Team Training together:</a:t>
            </a:r>
          </a:p>
          <a:p>
            <a:pPr eaLnBrk="1" hangingPunct="1"/>
            <a:r>
              <a:rPr lang="en-US" altLang="en-US">
                <a:solidFill>
                  <a:srgbClr val="000000"/>
                </a:solidFill>
                <a:latin typeface="Arial" panose="020B0604020202020204" pitchFamily="34" charset="0"/>
                <a:cs typeface="Arial" panose="020B0604020202020204" pitchFamily="34" charset="0"/>
              </a:rPr>
              <a:t>(FETAC G20034 – Level 5)</a:t>
            </a:r>
          </a:p>
          <a:p>
            <a:pPr eaLnBrk="1" hangingPunct="1"/>
            <a:r>
              <a:rPr lang="en-IE" altLang="en-US">
                <a:solidFill>
                  <a:srgbClr val="000000"/>
                </a:solidFill>
                <a:latin typeface="Arial" panose="020B0604020202020204" pitchFamily="34" charset="0"/>
                <a:cs typeface="Arial" panose="020B0604020202020204" pitchFamily="34" charset="0"/>
              </a:rPr>
              <a:t>Joint </a:t>
            </a:r>
            <a:r>
              <a:rPr lang="en-US" altLang="en-US">
                <a:solidFill>
                  <a:srgbClr val="000000"/>
                </a:solidFill>
                <a:latin typeface="Arial" panose="020B0604020202020204" pitchFamily="34" charset="0"/>
                <a:cs typeface="Arial" panose="020B0604020202020204" pitchFamily="34" charset="0"/>
              </a:rPr>
              <a:t>Development of:</a:t>
            </a:r>
          </a:p>
          <a:p>
            <a:pPr eaLnBrk="1" hangingPunct="1"/>
            <a:r>
              <a:rPr lang="en-US" altLang="en-US">
                <a:solidFill>
                  <a:schemeClr val="tx2"/>
                </a:solidFill>
                <a:latin typeface="Arial" panose="020B0604020202020204" pitchFamily="34" charset="0"/>
                <a:cs typeface="Arial" panose="020B0604020202020204" pitchFamily="34" charset="0"/>
              </a:rPr>
              <a:t>-Terms of Reference</a:t>
            </a:r>
          </a:p>
          <a:p>
            <a:pPr eaLnBrk="1" hangingPunct="1"/>
            <a:r>
              <a:rPr lang="en-US" altLang="en-US">
                <a:solidFill>
                  <a:schemeClr val="tx2"/>
                </a:solidFill>
                <a:latin typeface="Arial" panose="020B0604020202020204" pitchFamily="34" charset="0"/>
                <a:cs typeface="Arial" panose="020B0604020202020204" pitchFamily="34" charset="0"/>
              </a:rPr>
              <a:t>-Ground Rules</a:t>
            </a:r>
          </a:p>
          <a:p>
            <a:pPr eaLnBrk="1" hangingPunct="1"/>
            <a:r>
              <a:rPr lang="en-US" altLang="en-US">
                <a:solidFill>
                  <a:schemeClr val="tx2"/>
                </a:solidFill>
                <a:latin typeface="Arial" panose="020B0604020202020204" pitchFamily="34" charset="0"/>
                <a:cs typeface="Arial" panose="020B0604020202020204" pitchFamily="34" charset="0"/>
              </a:rPr>
              <a:t>-Where we are now?</a:t>
            </a:r>
          </a:p>
          <a:p>
            <a:pPr eaLnBrk="1" hangingPunct="1"/>
            <a:r>
              <a:rPr lang="en-US" altLang="en-US">
                <a:solidFill>
                  <a:schemeClr val="tx2"/>
                </a:solidFill>
                <a:latin typeface="Arial" panose="020B0604020202020204" pitchFamily="34" charset="0"/>
                <a:cs typeface="Arial" panose="020B0604020202020204" pitchFamily="34" charset="0"/>
              </a:rPr>
              <a:t>-Vision for the future (Where we all want to be?) (Glimpse of the Factory of the Future)</a:t>
            </a:r>
          </a:p>
          <a:p>
            <a:pPr eaLnBrk="1" hangingPunct="1"/>
            <a:r>
              <a:rPr lang="en-US" altLang="en-US">
                <a:solidFill>
                  <a:schemeClr val="tx2"/>
                </a:solidFill>
                <a:latin typeface="Arial" panose="020B0604020202020204" pitchFamily="34" charset="0"/>
                <a:cs typeface="Arial" panose="020B0604020202020204" pitchFamily="34" charset="0"/>
              </a:rPr>
              <a:t>-Communication Plan to raise awareness of everybody in the factory</a:t>
            </a:r>
          </a:p>
          <a:p>
            <a:pPr eaLnBrk="1" hangingPunct="1"/>
            <a:r>
              <a:rPr lang="en-US" altLang="en-US">
                <a:solidFill>
                  <a:schemeClr val="tx2"/>
                </a:solidFill>
                <a:latin typeface="Arial" panose="020B0604020202020204" pitchFamily="34" charset="0"/>
                <a:cs typeface="Arial" panose="020B0604020202020204" pitchFamily="34" charset="0"/>
              </a:rPr>
              <a:t>-Preliminary “Roadmap” to achieve vision, includes schedule of training for entire workforce</a:t>
            </a:r>
          </a:p>
          <a:p>
            <a:pPr eaLnBrk="1" hangingPunct="1"/>
            <a:r>
              <a:rPr lang="en-US" altLang="en-US">
                <a:solidFill>
                  <a:schemeClr val="tx2"/>
                </a:solidFill>
                <a:latin typeface="Arial" panose="020B0604020202020204" pitchFamily="34" charset="0"/>
                <a:cs typeface="Arial" panose="020B0604020202020204" pitchFamily="34" charset="0"/>
              </a:rPr>
              <a:t>-Ability to work together in a new meaningful &amp; constructive fashion</a:t>
            </a:r>
          </a:p>
          <a:p>
            <a:pPr eaLnBrk="1" hangingPunct="1"/>
            <a:r>
              <a:rPr lang="en-US" altLang="en-US">
                <a:solidFill>
                  <a:schemeClr val="tx2"/>
                </a:solidFill>
                <a:latin typeface="Arial" panose="020B0604020202020204" pitchFamily="34" charset="0"/>
                <a:cs typeface="Arial" panose="020B0604020202020204" pitchFamily="34" charset="0"/>
              </a:rPr>
              <a:t>-”Win/Win” Philosophy</a:t>
            </a:r>
          </a:p>
          <a:p>
            <a:pPr eaLnBrk="1" hangingPunct="1"/>
            <a:r>
              <a:rPr lang="en-IE" altLang="en-US" b="1">
                <a:solidFill>
                  <a:srgbClr val="000000"/>
                </a:solidFill>
                <a:latin typeface="Arial" panose="020B0604020202020204" pitchFamily="34" charset="0"/>
                <a:cs typeface="Arial" panose="020B0604020202020204" pitchFamily="34" charset="0"/>
              </a:rPr>
              <a:t>3.</a:t>
            </a:r>
            <a:r>
              <a:rPr lang="en-US" altLang="en-US" b="1">
                <a:solidFill>
                  <a:srgbClr val="000000"/>
                </a:solidFill>
                <a:latin typeface="Arial" panose="020B0604020202020204" pitchFamily="34" charset="0"/>
                <a:cs typeface="Arial" panose="020B0604020202020204" pitchFamily="34" charset="0"/>
              </a:rPr>
              <a:t>Continuous Monitoring &amp; Support by JUMSG</a:t>
            </a:r>
          </a:p>
          <a:p>
            <a:pPr eaLnBrk="1" hangingPunct="1"/>
            <a:r>
              <a:rPr lang="en-US" altLang="en-US">
                <a:solidFill>
                  <a:srgbClr val="000000"/>
                </a:solidFill>
                <a:latin typeface="Arial" panose="020B0604020202020204" pitchFamily="34" charset="0"/>
                <a:cs typeface="Arial" panose="020B0604020202020204" pitchFamily="34" charset="0"/>
              </a:rPr>
              <a:t>-Determining timely corrective actions as required</a:t>
            </a:r>
          </a:p>
        </p:txBody>
      </p:sp>
    </p:spTree>
    <p:extLst>
      <p:ext uri="{BB962C8B-B14F-4D97-AF65-F5344CB8AC3E}">
        <p14:creationId xmlns:p14="http://schemas.microsoft.com/office/powerpoint/2010/main" val="4115495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E65EF038-6235-498F-A4BC-9BAEC14002FB}" type="slidenum">
              <a:rPr lang="en-GB" altLang="en-US" smtClean="0"/>
              <a:pPr/>
              <a:t>14</a:t>
            </a:fld>
            <a:endParaRPr lang="en-GB"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altLang="en-US">
                <a:solidFill>
                  <a:srgbClr val="000000"/>
                </a:solidFill>
                <a:latin typeface="Arial" panose="020B0604020202020204" pitchFamily="34" charset="0"/>
                <a:cs typeface="Arial" panose="020B0604020202020204" pitchFamily="34" charset="0"/>
              </a:rPr>
              <a:t>This model is already in place and delivering tangible results in several factories across the country. </a:t>
            </a:r>
          </a:p>
          <a:p>
            <a:pPr eaLnBrk="1" hangingPunct="1"/>
            <a:r>
              <a:rPr lang="en-US" altLang="en-US">
                <a:solidFill>
                  <a:srgbClr val="000000"/>
                </a:solidFill>
                <a:latin typeface="Arial" panose="020B0604020202020204" pitchFamily="34" charset="0"/>
                <a:cs typeface="Arial" panose="020B0604020202020204" pitchFamily="34" charset="0"/>
              </a:rPr>
              <a:t>Selection of Companies involved are:</a:t>
            </a:r>
          </a:p>
          <a:p>
            <a:pPr eaLnBrk="1" hangingPunct="1"/>
            <a:r>
              <a:rPr lang="en-US" altLang="en-US">
                <a:latin typeface="Arial" panose="020B0604020202020204" pitchFamily="34" charset="0"/>
                <a:cs typeface="Arial" panose="020B0604020202020204" pitchFamily="34" charset="0"/>
              </a:rPr>
              <a:t>- KIRCHHOFF Ireland Letterkenny</a:t>
            </a:r>
          </a:p>
          <a:p>
            <a:pPr eaLnBrk="1" hangingPunct="1"/>
            <a:r>
              <a:rPr lang="en-US" altLang="en-US">
                <a:latin typeface="Arial" panose="020B0604020202020204" pitchFamily="34" charset="0"/>
                <a:cs typeface="Arial" panose="020B0604020202020204" pitchFamily="34" charset="0"/>
              </a:rPr>
              <a:t>- LEO PHARMA, Crumlin Dublin 12</a:t>
            </a:r>
          </a:p>
          <a:p>
            <a:pPr eaLnBrk="1" hangingPunct="1"/>
            <a:r>
              <a:rPr lang="en-US" altLang="en-US">
                <a:latin typeface="Arial" panose="020B0604020202020204" pitchFamily="34" charset="0"/>
                <a:cs typeface="Arial" panose="020B0604020202020204" pitchFamily="34" charset="0"/>
              </a:rPr>
              <a:t>- KERRY FOODS Charleville Co Cork</a:t>
            </a:r>
          </a:p>
          <a:p>
            <a:pPr eaLnBrk="1" hangingPunct="1"/>
            <a:r>
              <a:rPr lang="en-US" altLang="en-US">
                <a:latin typeface="Arial" panose="020B0604020202020204" pitchFamily="34" charset="0"/>
                <a:cs typeface="Arial" panose="020B0604020202020204" pitchFamily="34" charset="0"/>
              </a:rPr>
              <a:t>- BECTON DICKINSON, Drogheda</a:t>
            </a:r>
          </a:p>
          <a:p>
            <a:pPr eaLnBrk="1" hangingPunct="1"/>
            <a:r>
              <a:rPr lang="en-US" altLang="en-US">
                <a:latin typeface="Arial" panose="020B0604020202020204" pitchFamily="34" charset="0"/>
                <a:cs typeface="Arial" panose="020B0604020202020204" pitchFamily="34" charset="0"/>
              </a:rPr>
              <a:t>- SAICA Ashbourne, Co. Meath</a:t>
            </a:r>
          </a:p>
          <a:p>
            <a:pPr eaLnBrk="1" hangingPunct="1"/>
            <a:r>
              <a:rPr lang="en-US" altLang="en-US">
                <a:latin typeface="Arial" panose="020B0604020202020204" pitchFamily="34" charset="0"/>
                <a:cs typeface="Arial" panose="020B0604020202020204" pitchFamily="34" charset="0"/>
              </a:rPr>
              <a:t>- THEO BENNING, Wexford</a:t>
            </a:r>
          </a:p>
          <a:p>
            <a:pPr eaLnBrk="1" hangingPunct="1"/>
            <a:r>
              <a:rPr lang="en-US" altLang="en-US">
                <a:latin typeface="Arial" panose="020B0604020202020204" pitchFamily="34" charset="0"/>
                <a:cs typeface="Arial" panose="020B0604020202020204" pitchFamily="34" charset="0"/>
              </a:rPr>
              <a:t>- WAVIN, Balbriggan, Co. Dublin</a:t>
            </a:r>
          </a:p>
        </p:txBody>
      </p:sp>
    </p:spTree>
    <p:extLst>
      <p:ext uri="{BB962C8B-B14F-4D97-AF65-F5344CB8AC3E}">
        <p14:creationId xmlns:p14="http://schemas.microsoft.com/office/powerpoint/2010/main" val="2904527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E"/>
          </a:p>
        </p:txBody>
      </p:sp>
    </p:spTree>
    <p:extLst>
      <p:ext uri="{BB962C8B-B14F-4D97-AF65-F5344CB8AC3E}">
        <p14:creationId xmlns:p14="http://schemas.microsoft.com/office/powerpoint/2010/main" val="2667144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3901355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1941090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2400"/>
            <a:ext cx="8229600" cy="617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3" name="Rectangle 4"/>
          <p:cNvSpPr>
            <a:spLocks noGrp="1" noChangeArrowheads="1"/>
          </p:cNvSpPr>
          <p:nvPr>
            <p:ph type="dt" sz="half" idx="10"/>
          </p:nvPr>
        </p:nvSpPr>
        <p:spPr>
          <a:xfrm>
            <a:off x="457200" y="6400800"/>
            <a:ext cx="2133600" cy="304800"/>
          </a:xfrm>
          <a:prstGeom prst="rect">
            <a:avLst/>
          </a:prstGeom>
          <a:ln/>
        </p:spPr>
        <p:txBody>
          <a:bodyPr/>
          <a:lstStyle>
            <a:lvl1pPr>
              <a:defRPr/>
            </a:lvl1pPr>
          </a:lstStyle>
          <a:p>
            <a:pPr>
              <a:defRPr/>
            </a:pPr>
            <a:r>
              <a:rPr lang="en-US"/>
              <a:t>www.themegallery.com</a:t>
            </a:r>
          </a:p>
        </p:txBody>
      </p:sp>
      <p:sp>
        <p:nvSpPr>
          <p:cNvPr id="4" name="Rectangle 5"/>
          <p:cNvSpPr>
            <a:spLocks noGrp="1" noChangeArrowheads="1"/>
          </p:cNvSpPr>
          <p:nvPr>
            <p:ph type="ftr" sz="quarter" idx="11"/>
          </p:nvPr>
        </p:nvSpPr>
        <p:spPr>
          <a:xfrm>
            <a:off x="5867400" y="6443663"/>
            <a:ext cx="2895600" cy="290512"/>
          </a:xfrm>
          <a:prstGeom prst="rect">
            <a:avLst/>
          </a:prstGeom>
          <a:ln/>
        </p:spPr>
        <p:txBody>
          <a:bodyPr/>
          <a:lstStyle>
            <a:lvl1pPr>
              <a:defRPr/>
            </a:lvl1pPr>
          </a:lstStyle>
          <a:p>
            <a:pPr>
              <a:defRPr/>
            </a:pPr>
            <a:r>
              <a:rPr lang="en-US"/>
              <a:t>Company Logo</a:t>
            </a:r>
          </a:p>
        </p:txBody>
      </p:sp>
      <p:sp>
        <p:nvSpPr>
          <p:cNvPr id="5" name="Rectangle 6"/>
          <p:cNvSpPr>
            <a:spLocks noGrp="1" noChangeArrowheads="1"/>
          </p:cNvSpPr>
          <p:nvPr>
            <p:ph type="sldNum" sz="quarter" idx="12"/>
          </p:nvPr>
        </p:nvSpPr>
        <p:spPr>
          <a:xfrm>
            <a:off x="3429000" y="6446838"/>
            <a:ext cx="2133600" cy="258762"/>
          </a:xfrm>
          <a:prstGeom prst="rect">
            <a:avLst/>
          </a:prstGeom>
          <a:ln/>
        </p:spPr>
        <p:txBody>
          <a:bodyPr/>
          <a:lstStyle>
            <a:lvl1pPr>
              <a:defRPr/>
            </a:lvl1pPr>
          </a:lstStyle>
          <a:p>
            <a:pPr>
              <a:defRPr/>
            </a:pPr>
            <a:fld id="{83CB92C1-598B-408B-8DBC-550FB159970A}" type="slidenum">
              <a:rPr lang="en-US" altLang="en-US"/>
              <a:pPr>
                <a:defRPr/>
              </a:pPr>
              <a:t>‹#›</a:t>
            </a:fld>
            <a:endParaRPr lang="en-US" altLang="en-US"/>
          </a:p>
        </p:txBody>
      </p:sp>
    </p:spTree>
    <p:extLst>
      <p:ext uri="{BB962C8B-B14F-4D97-AF65-F5344CB8AC3E}">
        <p14:creationId xmlns:p14="http://schemas.microsoft.com/office/powerpoint/2010/main" val="54477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220871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6693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181526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218842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Tree>
    <p:extLst>
      <p:ext uri="{BB962C8B-B14F-4D97-AF65-F5344CB8AC3E}">
        <p14:creationId xmlns:p14="http://schemas.microsoft.com/office/powerpoint/2010/main" val="3785002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603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1873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IE"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7672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IE"/>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pic>
        <p:nvPicPr>
          <p:cNvPr id="1028" name="Picture 9" descr="slidebackground.jpg                                            00016832Sonia Slevin                   C877B2A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418263"/>
            <a:ext cx="914400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rebuchet MS Bold" charset="0"/>
        </a:defRPr>
      </a:lvl2pPr>
      <a:lvl3pPr algn="l" rtl="0" eaLnBrk="1" fontAlgn="base" hangingPunct="1">
        <a:spcBef>
          <a:spcPct val="0"/>
        </a:spcBef>
        <a:spcAft>
          <a:spcPct val="0"/>
        </a:spcAft>
        <a:defRPr sz="3200">
          <a:solidFill>
            <a:schemeClr val="tx2"/>
          </a:solidFill>
          <a:latin typeface="Trebuchet MS Bold" charset="0"/>
        </a:defRPr>
      </a:lvl3pPr>
      <a:lvl4pPr algn="l" rtl="0" eaLnBrk="1" fontAlgn="base" hangingPunct="1">
        <a:spcBef>
          <a:spcPct val="0"/>
        </a:spcBef>
        <a:spcAft>
          <a:spcPct val="0"/>
        </a:spcAft>
        <a:defRPr sz="3200">
          <a:solidFill>
            <a:schemeClr val="tx2"/>
          </a:solidFill>
          <a:latin typeface="Trebuchet MS Bold" charset="0"/>
        </a:defRPr>
      </a:lvl4pPr>
      <a:lvl5pPr algn="l" rtl="0" eaLnBrk="1" fontAlgn="base" hangingPunct="1">
        <a:spcBef>
          <a:spcPct val="0"/>
        </a:spcBef>
        <a:spcAft>
          <a:spcPct val="0"/>
        </a:spcAft>
        <a:defRPr sz="3200">
          <a:solidFill>
            <a:schemeClr val="tx2"/>
          </a:solidFill>
          <a:latin typeface="Trebuchet MS Bold" charset="0"/>
        </a:defRPr>
      </a:lvl5pPr>
      <a:lvl6pPr marL="457200" algn="l" rtl="0" eaLnBrk="1" fontAlgn="base" hangingPunct="1">
        <a:spcBef>
          <a:spcPct val="0"/>
        </a:spcBef>
        <a:spcAft>
          <a:spcPct val="0"/>
        </a:spcAft>
        <a:defRPr sz="3200">
          <a:solidFill>
            <a:schemeClr val="tx2"/>
          </a:solidFill>
          <a:latin typeface="Trebuchet MS Bold" charset="0"/>
        </a:defRPr>
      </a:lvl6pPr>
      <a:lvl7pPr marL="914400" algn="l" rtl="0" eaLnBrk="1" fontAlgn="base" hangingPunct="1">
        <a:spcBef>
          <a:spcPct val="0"/>
        </a:spcBef>
        <a:spcAft>
          <a:spcPct val="0"/>
        </a:spcAft>
        <a:defRPr sz="3200">
          <a:solidFill>
            <a:schemeClr val="tx2"/>
          </a:solidFill>
          <a:latin typeface="Trebuchet MS Bold" charset="0"/>
        </a:defRPr>
      </a:lvl7pPr>
      <a:lvl8pPr marL="1371600" algn="l" rtl="0" eaLnBrk="1" fontAlgn="base" hangingPunct="1">
        <a:spcBef>
          <a:spcPct val="0"/>
        </a:spcBef>
        <a:spcAft>
          <a:spcPct val="0"/>
        </a:spcAft>
        <a:defRPr sz="3200">
          <a:solidFill>
            <a:schemeClr val="tx2"/>
          </a:solidFill>
          <a:latin typeface="Trebuchet MS Bold" charset="0"/>
        </a:defRPr>
      </a:lvl8pPr>
      <a:lvl9pPr marL="1828800" algn="l" rtl="0" eaLnBrk="1" fontAlgn="base" hangingPunct="1">
        <a:spcBef>
          <a:spcPct val="0"/>
        </a:spcBef>
        <a:spcAft>
          <a:spcPct val="0"/>
        </a:spcAft>
        <a:defRPr sz="3200">
          <a:solidFill>
            <a:schemeClr val="tx2"/>
          </a:solidFill>
          <a:latin typeface="Trebuchet MS Bold"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556792"/>
            <a:ext cx="7844408" cy="648072"/>
          </a:xfrm>
        </p:spPr>
        <p:txBody>
          <a:bodyPr/>
          <a:lstStyle/>
          <a:p>
            <a:pPr lvl="0" algn="ctr">
              <a:spcBef>
                <a:spcPct val="20000"/>
              </a:spcBef>
            </a:pPr>
            <a:br>
              <a:rPr lang="en-IE" sz="5400" b="1" dirty="0"/>
            </a:br>
            <a:br>
              <a:rPr lang="en-IE" sz="5400" b="1" dirty="0"/>
            </a:br>
            <a:br>
              <a:rPr lang="en-IE" sz="5400" b="1" dirty="0"/>
            </a:br>
            <a:br>
              <a:rPr lang="en-IE" sz="5400" b="1" dirty="0"/>
            </a:br>
            <a:r>
              <a:rPr lang="en-IE" b="1" dirty="0">
                <a:solidFill>
                  <a:srgbClr val="FFFFFF"/>
                </a:solidFill>
                <a:latin typeface="Century Schoolbook" panose="02040604050505020304" pitchFamily="18" charset="0"/>
                <a:ea typeface="+mn-ea"/>
                <a:cs typeface="+mn-cs"/>
              </a:rPr>
              <a:t>Gerry McCormack</a:t>
            </a:r>
            <a:br>
              <a:rPr lang="en-IE" sz="2400" b="1" dirty="0">
                <a:solidFill>
                  <a:srgbClr val="FFFFFF"/>
                </a:solidFill>
                <a:latin typeface="Century Schoolbook" panose="02040604050505020304" pitchFamily="18" charset="0"/>
                <a:ea typeface="+mn-ea"/>
                <a:cs typeface="+mn-cs"/>
              </a:rPr>
            </a:br>
            <a:br>
              <a:rPr lang="en-IE" sz="2400" b="1" dirty="0">
                <a:solidFill>
                  <a:srgbClr val="FFFFFF"/>
                </a:solidFill>
                <a:latin typeface="Century Schoolbook" panose="02040604050505020304" pitchFamily="18" charset="0"/>
                <a:ea typeface="+mn-ea"/>
                <a:cs typeface="+mn-cs"/>
              </a:rPr>
            </a:br>
            <a:r>
              <a:rPr lang="en-IE" sz="2400" b="1" i="1" u="sng" dirty="0">
                <a:solidFill>
                  <a:srgbClr val="FFFFFF"/>
                </a:solidFill>
                <a:latin typeface="Century Schoolbook" panose="02040604050505020304" pitchFamily="18" charset="0"/>
                <a:ea typeface="+mn-ea"/>
                <a:cs typeface="+mn-cs"/>
              </a:rPr>
              <a:t>Deputy General Secretary – Private Sect</a:t>
            </a:r>
            <a:r>
              <a:rPr lang="en-IE" sz="2400" i="1" u="sng" dirty="0">
                <a:solidFill>
                  <a:srgbClr val="FFFFFF"/>
                </a:solidFill>
                <a:latin typeface="Century Schoolbook" panose="02040604050505020304" pitchFamily="18" charset="0"/>
                <a:ea typeface="+mn-ea"/>
                <a:cs typeface="+mn-cs"/>
              </a:rPr>
              <a:t>or</a:t>
            </a:r>
            <a:br>
              <a:rPr lang="en-IE" sz="2400" i="1" u="sng" dirty="0">
                <a:solidFill>
                  <a:srgbClr val="FFFFFF"/>
                </a:solidFill>
                <a:latin typeface="Century Schoolbook" panose="02040604050505020304" pitchFamily="18" charset="0"/>
                <a:ea typeface="+mn-ea"/>
                <a:cs typeface="+mn-cs"/>
              </a:rPr>
            </a:br>
            <a:br>
              <a:rPr lang="en-IE" sz="5400" b="1" dirty="0"/>
            </a:br>
            <a:br>
              <a:rPr lang="en-IE" sz="5400" b="1" dirty="0"/>
            </a:br>
            <a:br>
              <a:rPr lang="en-IE" sz="5400" b="1" dirty="0"/>
            </a:br>
            <a:br>
              <a:rPr lang="en-IE" i="1" u="sng" dirty="0"/>
            </a:br>
            <a:endParaRPr lang="en-IE" sz="3600" i="1" u="sng" dirty="0">
              <a:solidFill>
                <a:schemeClr val="accent1">
                  <a:lumMod val="40000"/>
                  <a:lumOff val="60000"/>
                </a:schemeClr>
              </a:solidFill>
              <a:latin typeface="Baskerville Old Face" panose="02020602080505020303" pitchFamily="18" charset="0"/>
            </a:endParaRPr>
          </a:p>
        </p:txBody>
      </p:sp>
      <p:sp>
        <p:nvSpPr>
          <p:cNvPr id="3" name="Subtitle 2"/>
          <p:cNvSpPr>
            <a:spLocks noGrp="1"/>
          </p:cNvSpPr>
          <p:nvPr>
            <p:ph type="subTitle" idx="1"/>
          </p:nvPr>
        </p:nvSpPr>
        <p:spPr>
          <a:xfrm>
            <a:off x="323528" y="1628800"/>
            <a:ext cx="7776864" cy="5600818"/>
          </a:xfrm>
          <a:noFill/>
        </p:spPr>
        <p:txBody>
          <a:bodyPr/>
          <a:lstStyle/>
          <a:p>
            <a:endParaRPr lang="en-IE" sz="3600" b="1" dirty="0">
              <a:latin typeface="Century Schoolbook" panose="02040604050505020304" pitchFamily="18" charset="0"/>
            </a:endParaRPr>
          </a:p>
          <a:p>
            <a:endParaRPr lang="en-IE" sz="2400" dirty="0">
              <a:latin typeface="Century Schoolbook" panose="02040604050505020304" pitchFamily="18" charset="0"/>
            </a:endParaRPr>
          </a:p>
          <a:p>
            <a:endParaRPr lang="en-IE" sz="2400" dirty="0">
              <a:latin typeface="Century Schoolbook" panose="02040604050505020304" pitchFamily="18" charset="0"/>
            </a:endParaRPr>
          </a:p>
          <a:p>
            <a:r>
              <a:rPr lang="en-IE" sz="2400" dirty="0">
                <a:solidFill>
                  <a:srgbClr val="FFFF00"/>
                </a:solidFill>
                <a:latin typeface="Century Schoolbook" panose="02040604050505020304" pitchFamily="18" charset="0"/>
              </a:rPr>
              <a:t>Launch of the </a:t>
            </a:r>
            <a:r>
              <a:rPr lang="en-IE" sz="2400" dirty="0" err="1">
                <a:solidFill>
                  <a:srgbClr val="FFFF00"/>
                </a:solidFill>
                <a:latin typeface="Century Schoolbook" panose="02040604050505020304" pitchFamily="18" charset="0"/>
              </a:rPr>
              <a:t>Stratis</a:t>
            </a:r>
            <a:r>
              <a:rPr lang="en-IE" sz="2400" dirty="0">
                <a:solidFill>
                  <a:srgbClr val="FFFF00"/>
                </a:solidFill>
                <a:latin typeface="Century Schoolbook" panose="02040604050505020304" pitchFamily="18" charset="0"/>
              </a:rPr>
              <a:t> FTL Ireland </a:t>
            </a:r>
          </a:p>
          <a:p>
            <a:r>
              <a:rPr lang="en-IE" sz="2400" dirty="0">
                <a:solidFill>
                  <a:srgbClr val="FFFF00"/>
                </a:solidFill>
                <a:latin typeface="Century Schoolbook" panose="02040604050505020304" pitchFamily="18" charset="0"/>
              </a:rPr>
              <a:t>Workplace Innovation Network</a:t>
            </a:r>
          </a:p>
          <a:p>
            <a:endParaRPr lang="en-IE" sz="2400" dirty="0">
              <a:latin typeface="Century Schoolbook" panose="02040604050505020304" pitchFamily="18" charset="0"/>
            </a:endParaRPr>
          </a:p>
          <a:p>
            <a:r>
              <a:rPr lang="en-IE" sz="2000" i="1" dirty="0">
                <a:solidFill>
                  <a:srgbClr val="FFFF00"/>
                </a:solidFill>
                <a:latin typeface="Century Schoolbook" panose="02040604050505020304" pitchFamily="18" charset="0"/>
              </a:rPr>
              <a:t>Friday, 6</a:t>
            </a:r>
            <a:r>
              <a:rPr lang="en-IE" sz="2000" i="1" baseline="30000" dirty="0">
                <a:solidFill>
                  <a:srgbClr val="FFFF00"/>
                </a:solidFill>
                <a:latin typeface="Century Schoolbook" panose="02040604050505020304" pitchFamily="18" charset="0"/>
              </a:rPr>
              <a:t>th</a:t>
            </a:r>
            <a:r>
              <a:rPr lang="en-IE" sz="2000" i="1" dirty="0">
                <a:solidFill>
                  <a:srgbClr val="FFFF00"/>
                </a:solidFill>
                <a:latin typeface="Century Schoolbook" panose="02040604050505020304" pitchFamily="18" charset="0"/>
              </a:rPr>
              <a:t> October 2017</a:t>
            </a:r>
          </a:p>
        </p:txBody>
      </p:sp>
    </p:spTree>
    <p:extLst>
      <p:ext uri="{BB962C8B-B14F-4D97-AF65-F5344CB8AC3E}">
        <p14:creationId xmlns:p14="http://schemas.microsoft.com/office/powerpoint/2010/main" val="1596378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33"/>
          <p:cNvSpPr>
            <a:spLocks noGrp="1" noChangeArrowheads="1"/>
          </p:cNvSpPr>
          <p:nvPr>
            <p:ph type="title"/>
          </p:nvPr>
        </p:nvSpPr>
        <p:spPr/>
        <p:txBody>
          <a:bodyPr/>
          <a:lstStyle/>
          <a:p>
            <a:pPr eaLnBrk="1" hangingPunct="1"/>
            <a:r>
              <a:rPr lang="en-GB" altLang="en-US" sz="2800" b="1" dirty="0"/>
              <a:t>The Challenge…………………………</a:t>
            </a:r>
            <a:br>
              <a:rPr lang="en-GB" altLang="en-US" sz="2800" b="1" dirty="0"/>
            </a:br>
            <a:endParaRPr lang="en-GB" altLang="en-US" sz="2800" b="1" dirty="0"/>
          </a:p>
        </p:txBody>
      </p:sp>
      <p:sp>
        <p:nvSpPr>
          <p:cNvPr id="26631" name="TextBox 1"/>
          <p:cNvSpPr txBox="1">
            <a:spLocks noChangeArrowheads="1"/>
          </p:cNvSpPr>
          <p:nvPr/>
        </p:nvSpPr>
        <p:spPr bwMode="auto">
          <a:xfrm>
            <a:off x="533400" y="1401763"/>
            <a:ext cx="75819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u="sng" dirty="0">
              <a:latin typeface="+mj-lt"/>
            </a:endParaRPr>
          </a:p>
          <a:p>
            <a:pPr>
              <a:spcBef>
                <a:spcPct val="0"/>
              </a:spcBef>
              <a:buClrTx/>
              <a:buFontTx/>
              <a:buNone/>
            </a:pPr>
            <a:r>
              <a:rPr lang="en-IE" altLang="en-US" u="sng" dirty="0">
                <a:latin typeface="+mj-lt"/>
              </a:rPr>
              <a:t>How</a:t>
            </a:r>
            <a:r>
              <a:rPr lang="en-IE" altLang="en-US" dirty="0">
                <a:latin typeface="+mj-lt"/>
              </a:rPr>
              <a:t> do we create </a:t>
            </a:r>
            <a:r>
              <a:rPr lang="en-IE" altLang="en-US" i="1" dirty="0">
                <a:latin typeface="+mj-lt"/>
              </a:rPr>
              <a:t>“a participative culture, where management and staff work </a:t>
            </a:r>
            <a:r>
              <a:rPr lang="en-IE" altLang="en-US" i="1" u="sng" dirty="0">
                <a:latin typeface="+mj-lt"/>
              </a:rPr>
              <a:t>collectively</a:t>
            </a:r>
            <a:r>
              <a:rPr lang="en-IE" altLang="en-US" i="1" dirty="0">
                <a:latin typeface="+mj-lt"/>
              </a:rPr>
              <a:t> to ensure the success and longer term sustainability of the firm to the benefit of all!?”</a:t>
            </a:r>
          </a:p>
          <a:p>
            <a:pPr>
              <a:spcBef>
                <a:spcPct val="0"/>
              </a:spcBef>
              <a:buClrTx/>
              <a:buFontTx/>
              <a:buNone/>
            </a:pPr>
            <a:endParaRPr lang="en-IE" altLang="en-US" i="1" dirty="0">
              <a:latin typeface="+mj-lt"/>
            </a:endParaRPr>
          </a:p>
          <a:p>
            <a:pPr>
              <a:spcBef>
                <a:spcPct val="0"/>
              </a:spcBef>
              <a:buClrTx/>
              <a:buFontTx/>
              <a:buNone/>
            </a:pPr>
            <a:r>
              <a:rPr lang="en-IE" altLang="en-US" i="1" dirty="0">
                <a:latin typeface="+mj-lt"/>
              </a:rPr>
              <a:t>….. First,  a brief review of how “change” is frequently implemented…</a:t>
            </a:r>
          </a:p>
        </p:txBody>
      </p:sp>
    </p:spTree>
    <p:extLst>
      <p:ext uri="{BB962C8B-B14F-4D97-AF65-F5344CB8AC3E}">
        <p14:creationId xmlns:p14="http://schemas.microsoft.com/office/powerpoint/2010/main" val="391286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idx="4294967295"/>
          </p:nvPr>
        </p:nvSpPr>
        <p:spPr>
          <a:xfrm>
            <a:off x="128307" y="272684"/>
            <a:ext cx="8676456" cy="795338"/>
          </a:xfrm>
        </p:spPr>
        <p:txBody>
          <a:bodyPr/>
          <a:lstStyle/>
          <a:p>
            <a:pPr algn="ctr" eaLnBrk="1" hangingPunct="1"/>
            <a:r>
              <a:rPr lang="en-US" altLang="en-US" sz="2000" b="1" dirty="0"/>
              <a:t>When Major Change is to be Implemented, </a:t>
            </a:r>
            <a:br>
              <a:rPr lang="en-US" altLang="en-US" sz="2000" b="1" dirty="0"/>
            </a:br>
            <a:r>
              <a:rPr lang="en-US" altLang="en-US" sz="2000" b="1" dirty="0"/>
              <a:t>3 Options may be considered:-</a:t>
            </a:r>
          </a:p>
        </p:txBody>
      </p:sp>
      <p:sp>
        <p:nvSpPr>
          <p:cNvPr id="28679" name="AutoShape 28"/>
          <p:cNvSpPr>
            <a:spLocks noChangeArrowheads="1"/>
          </p:cNvSpPr>
          <p:nvPr/>
        </p:nvSpPr>
        <p:spPr bwMode="auto">
          <a:xfrm>
            <a:off x="350838" y="1455738"/>
            <a:ext cx="2527300" cy="4470400"/>
          </a:xfrm>
          <a:prstGeom prst="cube">
            <a:avLst>
              <a:gd name="adj" fmla="val 25000"/>
            </a:avLst>
          </a:prstGeom>
          <a:solidFill>
            <a:srgbClr val="EAEAEA"/>
          </a:solidFill>
          <a:ln w="444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dirty="0">
                <a:latin typeface="Arial" panose="020B0604020202020204" pitchFamily="34" charset="0"/>
              </a:rPr>
              <a:t> </a:t>
            </a:r>
            <a:r>
              <a:rPr lang="en-IE" altLang="en-US" sz="1800" b="1" dirty="0">
                <a:solidFill>
                  <a:schemeClr val="bg1">
                    <a:lumMod val="75000"/>
                  </a:schemeClr>
                </a:solidFill>
                <a:latin typeface="Arial" panose="020B0604020202020204" pitchFamily="34" charset="0"/>
              </a:rPr>
              <a:t>Rarely Works</a:t>
            </a:r>
            <a:endParaRPr lang="en-GB" altLang="en-US" sz="1800" b="1" dirty="0">
              <a:solidFill>
                <a:schemeClr val="bg1">
                  <a:lumMod val="75000"/>
                </a:schemeClr>
              </a:solidFill>
              <a:latin typeface="Arial" panose="020B0604020202020204" pitchFamily="34" charset="0"/>
            </a:endParaRPr>
          </a:p>
        </p:txBody>
      </p:sp>
      <p:sp>
        <p:nvSpPr>
          <p:cNvPr id="28680" name="Text Box 29"/>
          <p:cNvSpPr txBox="1">
            <a:spLocks noChangeArrowheads="1"/>
          </p:cNvSpPr>
          <p:nvPr/>
        </p:nvSpPr>
        <p:spPr bwMode="auto">
          <a:xfrm>
            <a:off x="360363" y="2393950"/>
            <a:ext cx="17954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dirty="0">
                <a:solidFill>
                  <a:schemeClr val="bg1">
                    <a:lumMod val="75000"/>
                  </a:schemeClr>
                </a:solidFill>
                <a:latin typeface="Arial" panose="020B0604020202020204" pitchFamily="34" charset="0"/>
              </a:rPr>
              <a:t>1. Rational Discussion</a:t>
            </a:r>
            <a:endParaRPr lang="en-GB" altLang="en-US" sz="2200" b="1" dirty="0">
              <a:solidFill>
                <a:schemeClr val="bg1">
                  <a:lumMod val="75000"/>
                </a:schemeClr>
              </a:solidFill>
              <a:latin typeface="Arial" panose="020B0604020202020204" pitchFamily="34" charset="0"/>
            </a:endParaRPr>
          </a:p>
        </p:txBody>
      </p:sp>
      <p:sp>
        <p:nvSpPr>
          <p:cNvPr id="95264" name="AutoShape 32"/>
          <p:cNvSpPr>
            <a:spLocks noChangeArrowheads="1"/>
          </p:cNvSpPr>
          <p:nvPr/>
        </p:nvSpPr>
        <p:spPr bwMode="auto">
          <a:xfrm>
            <a:off x="3006725" y="1463675"/>
            <a:ext cx="2527300" cy="4470400"/>
          </a:xfrm>
          <a:prstGeom prst="cube">
            <a:avLst>
              <a:gd name="adj" fmla="val 25000"/>
            </a:avLst>
          </a:prstGeom>
          <a:solidFill>
            <a:srgbClr val="FFFF99"/>
          </a:solidFill>
          <a:ln w="444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buFontTx/>
              <a:buChar char="•"/>
              <a:defRPr/>
            </a:pPr>
            <a:r>
              <a:rPr lang="en-IE" b="1" dirty="0">
                <a:latin typeface="Arial" charset="0"/>
              </a:rPr>
              <a:t> </a:t>
            </a:r>
            <a:r>
              <a:rPr lang="en-IE" b="1" dirty="0">
                <a:solidFill>
                  <a:srgbClr val="FF0000"/>
                </a:solidFill>
                <a:latin typeface="Arial" charset="0"/>
              </a:rPr>
              <a:t>Insertion </a:t>
            </a:r>
          </a:p>
          <a:p>
            <a:pPr algn="ctr">
              <a:defRPr/>
            </a:pPr>
            <a:r>
              <a:rPr lang="en-IE" b="1" dirty="0">
                <a:solidFill>
                  <a:srgbClr val="FF0000"/>
                </a:solidFill>
                <a:latin typeface="Arial" charset="0"/>
              </a:rPr>
              <a:t>  of Change</a:t>
            </a:r>
          </a:p>
          <a:p>
            <a:pPr algn="ctr">
              <a:defRPr/>
            </a:pPr>
            <a:r>
              <a:rPr lang="en-IE" sz="2600" b="1" dirty="0">
                <a:solidFill>
                  <a:srgbClr val="FF0000"/>
                </a:solidFill>
                <a:effectLst>
                  <a:outerShdw blurRad="38100" dist="38100" dir="2700000" algn="tl">
                    <a:srgbClr val="000000"/>
                  </a:outerShdw>
                </a:effectLst>
                <a:latin typeface="Arial" charset="0"/>
                <a:cs typeface="Arial" charset="0"/>
              </a:rPr>
              <a:t>↓</a:t>
            </a:r>
          </a:p>
          <a:p>
            <a:pPr algn="ctr">
              <a:buFontTx/>
              <a:buChar char="•"/>
              <a:defRPr/>
            </a:pPr>
            <a:endParaRPr lang="en-IE" b="1" dirty="0">
              <a:solidFill>
                <a:srgbClr val="FF0000"/>
              </a:solidFill>
              <a:latin typeface="Arial" charset="0"/>
            </a:endParaRPr>
          </a:p>
          <a:p>
            <a:pPr algn="ctr">
              <a:buFontTx/>
              <a:buChar char="•"/>
              <a:defRPr/>
            </a:pPr>
            <a:r>
              <a:rPr lang="en-IE" b="1" dirty="0">
                <a:solidFill>
                  <a:srgbClr val="FF0000"/>
                </a:solidFill>
                <a:latin typeface="Arial" charset="0"/>
              </a:rPr>
              <a:t> Most </a:t>
            </a:r>
          </a:p>
          <a:p>
            <a:pPr algn="ctr">
              <a:defRPr/>
            </a:pPr>
            <a:r>
              <a:rPr lang="en-IE" b="1" dirty="0">
                <a:solidFill>
                  <a:srgbClr val="FF0000"/>
                </a:solidFill>
                <a:latin typeface="Arial" charset="0"/>
              </a:rPr>
              <a:t>  Commonly </a:t>
            </a:r>
          </a:p>
          <a:p>
            <a:pPr algn="ctr">
              <a:defRPr/>
            </a:pPr>
            <a:r>
              <a:rPr lang="en-IE" b="1" dirty="0">
                <a:solidFill>
                  <a:srgbClr val="FF0000"/>
                </a:solidFill>
                <a:latin typeface="Arial" charset="0"/>
              </a:rPr>
              <a:t>  Used</a:t>
            </a:r>
            <a:endParaRPr lang="en-GB" b="1" dirty="0">
              <a:solidFill>
                <a:srgbClr val="FF0000"/>
              </a:solidFill>
              <a:latin typeface="Arial" charset="0"/>
            </a:endParaRPr>
          </a:p>
        </p:txBody>
      </p:sp>
      <p:sp>
        <p:nvSpPr>
          <p:cNvPr id="28682" name="AutoShape 33"/>
          <p:cNvSpPr>
            <a:spLocks noChangeArrowheads="1"/>
          </p:cNvSpPr>
          <p:nvPr/>
        </p:nvSpPr>
        <p:spPr bwMode="auto">
          <a:xfrm>
            <a:off x="5867400" y="1434734"/>
            <a:ext cx="2527300" cy="4470400"/>
          </a:xfrm>
          <a:prstGeom prst="cube">
            <a:avLst>
              <a:gd name="adj" fmla="val 25000"/>
            </a:avLst>
          </a:prstGeom>
          <a:solidFill>
            <a:srgbClr val="FFCC99"/>
          </a:solidFill>
          <a:ln w="444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dirty="0">
                <a:latin typeface="Arial" panose="020B0604020202020204" pitchFamily="34" charset="0"/>
              </a:rPr>
              <a:t> </a:t>
            </a:r>
            <a:r>
              <a:rPr lang="en-IE" altLang="en-US" sz="1800" b="1" dirty="0">
                <a:solidFill>
                  <a:srgbClr val="00B0F0"/>
                </a:solidFill>
                <a:latin typeface="Arial" panose="020B0604020202020204" pitchFamily="34" charset="0"/>
              </a:rPr>
              <a:t>Preferred </a:t>
            </a:r>
          </a:p>
          <a:p>
            <a:pPr algn="ctr">
              <a:spcBef>
                <a:spcPct val="0"/>
              </a:spcBef>
              <a:buClrTx/>
              <a:buFontTx/>
              <a:buNone/>
            </a:pPr>
            <a:r>
              <a:rPr lang="en-IE" altLang="en-US" sz="1800" b="1" dirty="0">
                <a:solidFill>
                  <a:srgbClr val="00B0F0"/>
                </a:solidFill>
                <a:latin typeface="Arial" panose="020B0604020202020204" pitchFamily="34" charset="0"/>
              </a:rPr>
              <a:t>Option</a:t>
            </a:r>
          </a:p>
          <a:p>
            <a:pPr algn="ctr">
              <a:spcBef>
                <a:spcPct val="0"/>
              </a:spcBef>
              <a:buClrTx/>
              <a:buFontTx/>
              <a:buNone/>
            </a:pPr>
            <a:r>
              <a:rPr lang="en-IE" altLang="en-US" sz="1800" b="1" dirty="0">
                <a:solidFill>
                  <a:srgbClr val="00B0F0"/>
                </a:solidFill>
                <a:latin typeface="Arial" panose="020B0604020202020204" pitchFamily="34" charset="0"/>
              </a:rPr>
              <a:t>- Requires </a:t>
            </a:r>
          </a:p>
          <a:p>
            <a:pPr algn="ctr">
              <a:spcBef>
                <a:spcPct val="0"/>
              </a:spcBef>
              <a:buClrTx/>
              <a:buFontTx/>
              <a:buNone/>
            </a:pPr>
            <a:r>
              <a:rPr lang="en-IE" altLang="en-US" sz="1800" b="1" dirty="0">
                <a:solidFill>
                  <a:srgbClr val="00B0F0"/>
                </a:solidFill>
                <a:latin typeface="Arial" panose="020B0604020202020204" pitchFamily="34" charset="0"/>
              </a:rPr>
              <a:t>Real </a:t>
            </a:r>
          </a:p>
          <a:p>
            <a:pPr algn="ctr">
              <a:spcBef>
                <a:spcPct val="0"/>
              </a:spcBef>
              <a:buClrTx/>
              <a:buFontTx/>
              <a:buNone/>
            </a:pPr>
            <a:r>
              <a:rPr lang="en-IE" altLang="en-US" sz="1800" b="1" dirty="0">
                <a:solidFill>
                  <a:srgbClr val="00B0F0"/>
                </a:solidFill>
                <a:latin typeface="Arial" panose="020B0604020202020204" pitchFamily="34" charset="0"/>
              </a:rPr>
              <a:t>Leadership</a:t>
            </a:r>
            <a:endParaRPr lang="en-GB" altLang="en-US" sz="1800" b="1" dirty="0">
              <a:solidFill>
                <a:srgbClr val="00B0F0"/>
              </a:solidFill>
              <a:latin typeface="Arial" panose="020B0604020202020204" pitchFamily="34" charset="0"/>
            </a:endParaRPr>
          </a:p>
        </p:txBody>
      </p:sp>
      <p:sp>
        <p:nvSpPr>
          <p:cNvPr id="28683" name="Text Box 34"/>
          <p:cNvSpPr txBox="1">
            <a:spLocks noChangeArrowheads="1"/>
          </p:cNvSpPr>
          <p:nvPr/>
        </p:nvSpPr>
        <p:spPr bwMode="auto">
          <a:xfrm>
            <a:off x="3052763" y="2197100"/>
            <a:ext cx="1795462"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dirty="0">
                <a:solidFill>
                  <a:srgbClr val="FF0000"/>
                </a:solidFill>
                <a:latin typeface="Arial" panose="020B0604020202020204" pitchFamily="34" charset="0"/>
              </a:rPr>
              <a:t>2. Power</a:t>
            </a:r>
            <a:endParaRPr lang="en-GB" altLang="en-US" sz="2200" b="1" dirty="0">
              <a:solidFill>
                <a:srgbClr val="FF0000"/>
              </a:solidFill>
              <a:latin typeface="Arial" panose="020B0604020202020204" pitchFamily="34" charset="0"/>
            </a:endParaRPr>
          </a:p>
        </p:txBody>
      </p:sp>
      <p:sp>
        <p:nvSpPr>
          <p:cNvPr id="28684" name="Text Box 35"/>
          <p:cNvSpPr txBox="1">
            <a:spLocks noChangeArrowheads="1"/>
          </p:cNvSpPr>
          <p:nvPr/>
        </p:nvSpPr>
        <p:spPr bwMode="auto">
          <a:xfrm>
            <a:off x="5829300" y="2139950"/>
            <a:ext cx="17954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dirty="0">
                <a:solidFill>
                  <a:srgbClr val="00B0F0"/>
                </a:solidFill>
                <a:latin typeface="Arial" panose="020B0604020202020204" pitchFamily="34" charset="0"/>
              </a:rPr>
              <a:t>3. Hearts &amp; Minds</a:t>
            </a:r>
            <a:endParaRPr lang="en-GB" altLang="en-US" sz="2200" b="1" dirty="0">
              <a:solidFill>
                <a:srgbClr val="00B0F0"/>
              </a:solidFill>
              <a:latin typeface="Arial" panose="020B0604020202020204" pitchFamily="34" charset="0"/>
            </a:endParaRPr>
          </a:p>
        </p:txBody>
      </p:sp>
    </p:spTree>
    <p:extLst>
      <p:ext uri="{BB962C8B-B14F-4D97-AF65-F5344CB8AC3E}">
        <p14:creationId xmlns:p14="http://schemas.microsoft.com/office/powerpoint/2010/main" val="1834332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US" altLang="en-US" sz="2800" dirty="0"/>
              <a:t>Our approach draws on each option – and combines all three…………..!!</a:t>
            </a:r>
          </a:p>
        </p:txBody>
      </p:sp>
      <p:sp>
        <p:nvSpPr>
          <p:cNvPr id="30727" name="AutoShape 27"/>
          <p:cNvSpPr>
            <a:spLocks noChangeArrowheads="1"/>
          </p:cNvSpPr>
          <p:nvPr/>
        </p:nvSpPr>
        <p:spPr bwMode="auto">
          <a:xfrm>
            <a:off x="987411" y="1849056"/>
            <a:ext cx="2616200" cy="4470400"/>
          </a:xfrm>
          <a:prstGeom prst="cube">
            <a:avLst>
              <a:gd name="adj" fmla="val 25000"/>
            </a:avLst>
          </a:prstGeom>
          <a:solidFill>
            <a:srgbClr val="EAEAEA"/>
          </a:solidFill>
          <a:ln>
            <a:noFill/>
          </a:ln>
          <a:effectLst/>
          <a:extLst>
            <a:ext uri="{91240B29-F687-4F45-9708-019B960494DF}">
              <a14:hiddenLine xmlns:a14="http://schemas.microsoft.com/office/drawing/2010/main" w="6350" cap="rnd">
                <a:solidFill>
                  <a:srgbClr val="0080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dirty="0">
                <a:solidFill>
                  <a:schemeClr val="bg1">
                    <a:lumMod val="75000"/>
                  </a:schemeClr>
                </a:solidFill>
                <a:latin typeface="Arial" panose="020B0604020202020204" pitchFamily="34" charset="0"/>
              </a:rPr>
              <a:t>Provides </a:t>
            </a:r>
          </a:p>
          <a:p>
            <a:pPr algn="ctr">
              <a:spcBef>
                <a:spcPct val="0"/>
              </a:spcBef>
              <a:buClrTx/>
              <a:buFontTx/>
              <a:buNone/>
            </a:pPr>
            <a:r>
              <a:rPr lang="en-IE" altLang="en-US" sz="1800" b="1" dirty="0">
                <a:solidFill>
                  <a:schemeClr val="bg1">
                    <a:lumMod val="75000"/>
                  </a:schemeClr>
                </a:solidFill>
                <a:latin typeface="Arial" panose="020B0604020202020204" pitchFamily="34" charset="0"/>
              </a:rPr>
              <a:t>the Context</a:t>
            </a:r>
            <a:endParaRPr lang="en-GB" altLang="en-US" sz="1800" b="1" dirty="0">
              <a:solidFill>
                <a:schemeClr val="bg1">
                  <a:lumMod val="75000"/>
                </a:schemeClr>
              </a:solidFill>
              <a:latin typeface="Arial" panose="020B0604020202020204" pitchFamily="34" charset="0"/>
            </a:endParaRPr>
          </a:p>
        </p:txBody>
      </p:sp>
      <p:sp>
        <p:nvSpPr>
          <p:cNvPr id="30728" name="AutoShape 28"/>
          <p:cNvSpPr>
            <a:spLocks noChangeArrowheads="1"/>
          </p:cNvSpPr>
          <p:nvPr/>
        </p:nvSpPr>
        <p:spPr bwMode="auto">
          <a:xfrm>
            <a:off x="3038306" y="1876051"/>
            <a:ext cx="2617787" cy="4470400"/>
          </a:xfrm>
          <a:prstGeom prst="cube">
            <a:avLst>
              <a:gd name="adj" fmla="val 25000"/>
            </a:avLst>
          </a:prstGeom>
          <a:solidFill>
            <a:srgbClr val="FFFF99"/>
          </a:solidFill>
          <a:ln>
            <a:noFill/>
          </a:ln>
          <a:effectLst/>
          <a:extLst>
            <a:ext uri="{91240B29-F687-4F45-9708-019B960494DF}">
              <a14:hiddenLine xmlns:a14="http://schemas.microsoft.com/office/drawing/2010/main" w="6350" cap="rnd">
                <a:solidFill>
                  <a:srgbClr val="0080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Char char="•"/>
            </a:pPr>
            <a:r>
              <a:rPr lang="en-IE" altLang="en-US" sz="1800" b="1" dirty="0">
                <a:solidFill>
                  <a:schemeClr val="bg1">
                    <a:lumMod val="75000"/>
                  </a:schemeClr>
                </a:solidFill>
                <a:latin typeface="Arial" panose="020B0604020202020204" pitchFamily="34" charset="0"/>
              </a:rPr>
              <a:t>Both Directions</a:t>
            </a:r>
          </a:p>
          <a:p>
            <a:pPr>
              <a:spcBef>
                <a:spcPct val="0"/>
              </a:spcBef>
              <a:buClrTx/>
              <a:buFontTx/>
              <a:buNone/>
            </a:pPr>
            <a:endParaRPr lang="en-IE" altLang="en-US" sz="1800" b="1" dirty="0">
              <a:solidFill>
                <a:schemeClr val="bg1">
                  <a:lumMod val="75000"/>
                </a:schemeClr>
              </a:solidFill>
              <a:latin typeface="Arial" panose="020B0604020202020204" pitchFamily="34" charset="0"/>
            </a:endParaRPr>
          </a:p>
          <a:p>
            <a:pPr>
              <a:spcBef>
                <a:spcPct val="0"/>
              </a:spcBef>
              <a:buClrTx/>
              <a:buFontTx/>
              <a:buNone/>
            </a:pPr>
            <a:r>
              <a:rPr lang="en-IE" altLang="en-US" sz="1800" b="1" dirty="0">
                <a:solidFill>
                  <a:schemeClr val="bg1">
                    <a:lumMod val="75000"/>
                  </a:schemeClr>
                </a:solidFill>
                <a:latin typeface="Arial" panose="020B0604020202020204" pitchFamily="34" charset="0"/>
              </a:rPr>
              <a:t>- ↑Pull from </a:t>
            </a:r>
          </a:p>
          <a:p>
            <a:pPr>
              <a:spcBef>
                <a:spcPct val="0"/>
              </a:spcBef>
              <a:buClrTx/>
              <a:buFontTx/>
              <a:buNone/>
            </a:pPr>
            <a:r>
              <a:rPr lang="en-IE" altLang="en-US" sz="1800" b="1" dirty="0">
                <a:solidFill>
                  <a:schemeClr val="bg1">
                    <a:lumMod val="75000"/>
                  </a:schemeClr>
                </a:solidFill>
                <a:latin typeface="Arial" panose="020B0604020202020204" pitchFamily="34" charset="0"/>
              </a:rPr>
              <a:t>  the Top</a:t>
            </a:r>
          </a:p>
          <a:p>
            <a:pPr>
              <a:spcBef>
                <a:spcPct val="0"/>
              </a:spcBef>
              <a:buClrTx/>
              <a:buFontTx/>
              <a:buNone/>
            </a:pPr>
            <a:endParaRPr lang="en-IE" altLang="en-US" sz="1800" b="1" dirty="0">
              <a:solidFill>
                <a:schemeClr val="bg1">
                  <a:lumMod val="75000"/>
                </a:schemeClr>
              </a:solidFill>
              <a:latin typeface="Arial" panose="020B0604020202020204" pitchFamily="34" charset="0"/>
            </a:endParaRPr>
          </a:p>
          <a:p>
            <a:pPr>
              <a:spcBef>
                <a:spcPct val="0"/>
              </a:spcBef>
              <a:buClrTx/>
              <a:buFontTx/>
              <a:buNone/>
            </a:pPr>
            <a:r>
              <a:rPr lang="en-IE" altLang="en-US" sz="1800" b="1" dirty="0">
                <a:solidFill>
                  <a:schemeClr val="bg1">
                    <a:lumMod val="75000"/>
                  </a:schemeClr>
                </a:solidFill>
                <a:latin typeface="Times New Roman" panose="02020603050405020304" pitchFamily="18" charset="0"/>
                <a:cs typeface="Arial" panose="020B0604020202020204" pitchFamily="34" charset="0"/>
              </a:rPr>
              <a:t>- ↑</a:t>
            </a:r>
            <a:r>
              <a:rPr lang="en-IE" altLang="en-US" sz="1800" b="1" dirty="0">
                <a:solidFill>
                  <a:schemeClr val="bg1">
                    <a:lumMod val="75000"/>
                  </a:schemeClr>
                </a:solidFill>
                <a:latin typeface="Arial" panose="020B0604020202020204" pitchFamily="34" charset="0"/>
                <a:cs typeface="Arial" panose="020B0604020202020204" pitchFamily="34" charset="0"/>
              </a:rPr>
              <a:t>Push from </a:t>
            </a:r>
          </a:p>
          <a:p>
            <a:pPr>
              <a:spcBef>
                <a:spcPct val="0"/>
              </a:spcBef>
              <a:buClrTx/>
              <a:buFontTx/>
              <a:buNone/>
            </a:pPr>
            <a:r>
              <a:rPr lang="en-IE" altLang="en-US" sz="1800" b="1" dirty="0">
                <a:solidFill>
                  <a:schemeClr val="bg1">
                    <a:lumMod val="75000"/>
                  </a:schemeClr>
                </a:solidFill>
                <a:latin typeface="Arial" panose="020B0604020202020204" pitchFamily="34" charset="0"/>
                <a:cs typeface="Arial" panose="020B0604020202020204" pitchFamily="34" charset="0"/>
              </a:rPr>
              <a:t>  the Bottom</a:t>
            </a:r>
          </a:p>
        </p:txBody>
      </p:sp>
      <p:sp>
        <p:nvSpPr>
          <p:cNvPr id="30729" name="AutoShape 29"/>
          <p:cNvSpPr>
            <a:spLocks noChangeArrowheads="1"/>
          </p:cNvSpPr>
          <p:nvPr/>
        </p:nvSpPr>
        <p:spPr bwMode="auto">
          <a:xfrm>
            <a:off x="5089200" y="1846780"/>
            <a:ext cx="2617788" cy="4514117"/>
          </a:xfrm>
          <a:prstGeom prst="cube">
            <a:avLst>
              <a:gd name="adj" fmla="val 25000"/>
            </a:avLst>
          </a:prstGeom>
          <a:solidFill>
            <a:srgbClr val="FFCC99"/>
          </a:solidFill>
          <a:ln>
            <a:noFill/>
          </a:ln>
          <a:effectLst/>
          <a:extLst>
            <a:ext uri="{91240B29-F687-4F45-9708-019B960494DF}">
              <a14:hiddenLine xmlns:a14="http://schemas.microsoft.com/office/drawing/2010/main" w="6350" cap="rnd">
                <a:solidFill>
                  <a:srgbClr val="0080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dirty="0">
                <a:latin typeface="Arial" panose="020B0604020202020204" pitchFamily="34" charset="0"/>
              </a:rPr>
              <a:t> </a:t>
            </a:r>
            <a:r>
              <a:rPr lang="en-IE" altLang="en-US" sz="1800" b="1" dirty="0">
                <a:solidFill>
                  <a:schemeClr val="bg1">
                    <a:lumMod val="75000"/>
                  </a:schemeClr>
                </a:solidFill>
                <a:latin typeface="Arial" panose="020B0604020202020204" pitchFamily="34" charset="0"/>
              </a:rPr>
              <a:t>Given freely</a:t>
            </a:r>
          </a:p>
          <a:p>
            <a:pPr algn="ctr">
              <a:spcBef>
                <a:spcPct val="0"/>
              </a:spcBef>
              <a:buClrTx/>
              <a:buFontTx/>
              <a:buNone/>
            </a:pPr>
            <a:r>
              <a:rPr lang="en-IE" altLang="en-US" sz="1800" b="1" dirty="0">
                <a:solidFill>
                  <a:schemeClr val="bg1">
                    <a:lumMod val="75000"/>
                  </a:schemeClr>
                </a:solidFill>
                <a:latin typeface="Arial" panose="020B0604020202020204" pitchFamily="34" charset="0"/>
              </a:rPr>
              <a:t>through agreeing</a:t>
            </a:r>
          </a:p>
          <a:p>
            <a:pPr algn="ctr">
              <a:spcBef>
                <a:spcPct val="0"/>
              </a:spcBef>
              <a:buClrTx/>
              <a:buFontTx/>
              <a:buNone/>
            </a:pPr>
            <a:r>
              <a:rPr lang="en-IE" altLang="en-US" sz="1800" b="1" dirty="0">
                <a:solidFill>
                  <a:schemeClr val="bg1">
                    <a:lumMod val="75000"/>
                  </a:schemeClr>
                </a:solidFill>
                <a:latin typeface="Arial" panose="020B0604020202020204" pitchFamily="34" charset="0"/>
              </a:rPr>
              <a:t>a vision and </a:t>
            </a:r>
          </a:p>
          <a:p>
            <a:pPr algn="ctr">
              <a:spcBef>
                <a:spcPct val="0"/>
              </a:spcBef>
              <a:buClrTx/>
              <a:buFontTx/>
              <a:buNone/>
            </a:pPr>
            <a:r>
              <a:rPr lang="en-IE" altLang="en-US" sz="1800" b="1" dirty="0">
                <a:solidFill>
                  <a:schemeClr val="bg1">
                    <a:lumMod val="75000"/>
                  </a:schemeClr>
                </a:solidFill>
                <a:latin typeface="Arial" panose="020B0604020202020204" pitchFamily="34" charset="0"/>
              </a:rPr>
              <a:t>providing</a:t>
            </a:r>
          </a:p>
          <a:p>
            <a:pPr algn="ctr">
              <a:spcBef>
                <a:spcPct val="0"/>
              </a:spcBef>
              <a:buClrTx/>
              <a:buFontTx/>
              <a:buNone/>
            </a:pPr>
            <a:r>
              <a:rPr lang="en-IE" altLang="en-US" sz="1800" b="1" dirty="0">
                <a:solidFill>
                  <a:schemeClr val="bg1">
                    <a:lumMod val="75000"/>
                  </a:schemeClr>
                </a:solidFill>
                <a:latin typeface="Arial" panose="020B0604020202020204" pitchFamily="34" charset="0"/>
              </a:rPr>
              <a:t>leadership to</a:t>
            </a:r>
          </a:p>
          <a:p>
            <a:pPr algn="ctr">
              <a:spcBef>
                <a:spcPct val="0"/>
              </a:spcBef>
              <a:buClrTx/>
              <a:buFontTx/>
              <a:buNone/>
            </a:pPr>
            <a:r>
              <a:rPr lang="en-IE" altLang="en-US" sz="1800" b="1" dirty="0">
                <a:solidFill>
                  <a:schemeClr val="bg1">
                    <a:lumMod val="75000"/>
                  </a:schemeClr>
                </a:solidFill>
                <a:latin typeface="Arial" panose="020B0604020202020204" pitchFamily="34" charset="0"/>
              </a:rPr>
              <a:t>achieve it</a:t>
            </a:r>
            <a:endParaRPr lang="en-GB" altLang="en-US" sz="1800" b="1" dirty="0">
              <a:solidFill>
                <a:schemeClr val="bg1">
                  <a:lumMod val="75000"/>
                </a:schemeClr>
              </a:solidFill>
              <a:latin typeface="Arial" panose="020B0604020202020204" pitchFamily="34" charset="0"/>
            </a:endParaRPr>
          </a:p>
        </p:txBody>
      </p:sp>
      <p:sp>
        <p:nvSpPr>
          <p:cNvPr id="30730" name="Text Box 30"/>
          <p:cNvSpPr txBox="1">
            <a:spLocks noChangeArrowheads="1"/>
          </p:cNvSpPr>
          <p:nvPr/>
        </p:nvSpPr>
        <p:spPr bwMode="auto">
          <a:xfrm>
            <a:off x="1173163" y="2065338"/>
            <a:ext cx="17954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dirty="0">
                <a:solidFill>
                  <a:schemeClr val="bg1">
                    <a:lumMod val="75000"/>
                  </a:schemeClr>
                </a:solidFill>
                <a:latin typeface="Arial" panose="020B0604020202020204" pitchFamily="34" charset="0"/>
              </a:rPr>
              <a:t>1. Rational Discussion</a:t>
            </a:r>
            <a:endParaRPr lang="en-GB" altLang="en-US" sz="2200" b="1" dirty="0">
              <a:solidFill>
                <a:schemeClr val="bg1">
                  <a:lumMod val="75000"/>
                </a:schemeClr>
              </a:solidFill>
              <a:latin typeface="Arial" panose="020B0604020202020204" pitchFamily="34" charset="0"/>
            </a:endParaRPr>
          </a:p>
        </p:txBody>
      </p:sp>
      <p:sp>
        <p:nvSpPr>
          <p:cNvPr id="30731" name="Text Box 31"/>
          <p:cNvSpPr txBox="1">
            <a:spLocks noChangeArrowheads="1"/>
          </p:cNvSpPr>
          <p:nvPr/>
        </p:nvSpPr>
        <p:spPr bwMode="auto">
          <a:xfrm>
            <a:off x="3030538" y="2073275"/>
            <a:ext cx="1795462"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dirty="0">
                <a:solidFill>
                  <a:schemeClr val="bg1">
                    <a:lumMod val="75000"/>
                  </a:schemeClr>
                </a:solidFill>
                <a:latin typeface="Arial" panose="020B0604020202020204" pitchFamily="34" charset="0"/>
              </a:rPr>
              <a:t>2. Power</a:t>
            </a:r>
            <a:endParaRPr lang="en-GB" altLang="en-US" sz="2200" b="1" dirty="0">
              <a:solidFill>
                <a:schemeClr val="bg1">
                  <a:lumMod val="75000"/>
                </a:schemeClr>
              </a:solidFill>
              <a:latin typeface="Arial" panose="020B0604020202020204" pitchFamily="34" charset="0"/>
            </a:endParaRPr>
          </a:p>
        </p:txBody>
      </p:sp>
      <p:sp>
        <p:nvSpPr>
          <p:cNvPr id="30732" name="Text Box 32"/>
          <p:cNvSpPr txBox="1">
            <a:spLocks noChangeArrowheads="1"/>
          </p:cNvSpPr>
          <p:nvPr/>
        </p:nvSpPr>
        <p:spPr bwMode="auto">
          <a:xfrm>
            <a:off x="4981575" y="2049463"/>
            <a:ext cx="188276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dirty="0">
                <a:solidFill>
                  <a:schemeClr val="bg1">
                    <a:lumMod val="75000"/>
                  </a:schemeClr>
                </a:solidFill>
                <a:latin typeface="Arial" panose="020B0604020202020204" pitchFamily="34" charset="0"/>
              </a:rPr>
              <a:t>      3. Hearts          &amp; Minds</a:t>
            </a:r>
            <a:endParaRPr lang="en-GB" altLang="en-US" sz="2200" b="1" dirty="0">
              <a:solidFill>
                <a:schemeClr val="bg1">
                  <a:lumMod val="75000"/>
                </a:schemeClr>
              </a:solidFill>
              <a:latin typeface="Arial" panose="020B0604020202020204" pitchFamily="34" charset="0"/>
            </a:endParaRPr>
          </a:p>
        </p:txBody>
      </p:sp>
    </p:spTree>
    <p:extLst>
      <p:ext uri="{BB962C8B-B14F-4D97-AF65-F5344CB8AC3E}">
        <p14:creationId xmlns:p14="http://schemas.microsoft.com/office/powerpoint/2010/main" val="1269226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669925" y="152400"/>
            <a:ext cx="8229600" cy="563563"/>
          </a:xfrm>
        </p:spPr>
        <p:txBody>
          <a:bodyPr/>
          <a:lstStyle/>
          <a:p>
            <a:pPr algn="ctr" eaLnBrk="1" hangingPunct="1"/>
            <a:r>
              <a:rPr lang="en-US" altLang="en-US" sz="2800" b="1" dirty="0"/>
              <a:t>OUR MODEL – Establish a Joint approach involving all players..</a:t>
            </a:r>
          </a:p>
        </p:txBody>
      </p:sp>
      <p:sp>
        <p:nvSpPr>
          <p:cNvPr id="32774" name="AutoShape 109"/>
          <p:cNvSpPr>
            <a:spLocks noChangeArrowheads="1"/>
          </p:cNvSpPr>
          <p:nvPr/>
        </p:nvSpPr>
        <p:spPr bwMode="auto">
          <a:xfrm>
            <a:off x="169863" y="1101725"/>
            <a:ext cx="1885950" cy="5226050"/>
          </a:xfrm>
          <a:prstGeom prst="roundRect">
            <a:avLst>
              <a:gd name="adj" fmla="val 16667"/>
            </a:avLst>
          </a:prstGeom>
          <a:solidFill>
            <a:srgbClr val="00CCFF"/>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a:solidFill>
                  <a:srgbClr val="000000"/>
                </a:solidFill>
                <a:latin typeface="Arial" panose="020B0604020202020204" pitchFamily="34" charset="0"/>
              </a:rPr>
              <a:t>Formation of </a:t>
            </a:r>
          </a:p>
          <a:p>
            <a:pPr algn="ctr">
              <a:spcBef>
                <a:spcPct val="0"/>
              </a:spcBef>
              <a:buClrTx/>
              <a:buFontTx/>
              <a:buNone/>
            </a:pPr>
            <a:r>
              <a:rPr lang="en-IE" altLang="en-US" sz="1800">
                <a:solidFill>
                  <a:srgbClr val="000000"/>
                </a:solidFill>
                <a:latin typeface="Arial" panose="020B0604020202020204" pitchFamily="34" charset="0"/>
              </a:rPr>
              <a:t>Joint Union </a:t>
            </a:r>
          </a:p>
          <a:p>
            <a:pPr algn="ctr">
              <a:spcBef>
                <a:spcPct val="0"/>
              </a:spcBef>
              <a:buClrTx/>
              <a:buFontTx/>
              <a:buNone/>
            </a:pPr>
            <a:r>
              <a:rPr lang="en-IE" altLang="en-US" sz="1800">
                <a:solidFill>
                  <a:srgbClr val="000000"/>
                </a:solidFill>
                <a:latin typeface="Arial" panose="020B0604020202020204" pitchFamily="34" charset="0"/>
              </a:rPr>
              <a:t>Management </a:t>
            </a:r>
          </a:p>
          <a:p>
            <a:pPr algn="ctr">
              <a:spcBef>
                <a:spcPct val="0"/>
              </a:spcBef>
              <a:buClrTx/>
              <a:buFontTx/>
              <a:buNone/>
            </a:pPr>
            <a:r>
              <a:rPr lang="en-IE" altLang="en-US" sz="1800">
                <a:solidFill>
                  <a:srgbClr val="000000"/>
                </a:solidFill>
                <a:latin typeface="Arial" panose="020B0604020202020204" pitchFamily="34" charset="0"/>
              </a:rPr>
              <a:t>Steering Group </a:t>
            </a:r>
          </a:p>
          <a:p>
            <a:pPr algn="ctr">
              <a:spcBef>
                <a:spcPct val="0"/>
              </a:spcBef>
              <a:buClrTx/>
              <a:buFontTx/>
              <a:buNone/>
            </a:pPr>
            <a:r>
              <a:rPr lang="en-IE" altLang="en-US" sz="1800">
                <a:solidFill>
                  <a:srgbClr val="000000"/>
                </a:solidFill>
                <a:latin typeface="Arial" panose="020B0604020202020204" pitchFamily="34" charset="0"/>
              </a:rPr>
              <a:t>(JUMSG)</a:t>
            </a:r>
          </a:p>
          <a:p>
            <a:pPr algn="ctr">
              <a:spcBef>
                <a:spcPct val="0"/>
              </a:spcBef>
              <a:buClrTx/>
              <a:buFontTx/>
              <a:buNone/>
            </a:pPr>
            <a:r>
              <a:rPr lang="en-IE" altLang="en-US" sz="1800">
                <a:solidFill>
                  <a:srgbClr val="000000"/>
                </a:solidFill>
                <a:latin typeface="Arial" panose="020B0604020202020204" pitchFamily="34" charset="0"/>
              </a:rPr>
              <a:t>- Consists </a:t>
            </a:r>
          </a:p>
          <a:p>
            <a:pPr algn="ctr">
              <a:spcBef>
                <a:spcPct val="0"/>
              </a:spcBef>
              <a:buClrTx/>
              <a:buFontTx/>
              <a:buNone/>
            </a:pPr>
            <a:r>
              <a:rPr lang="en-IE" altLang="en-US" sz="1800">
                <a:solidFill>
                  <a:srgbClr val="000000"/>
                </a:solidFill>
                <a:latin typeface="Arial" panose="020B0604020202020204" pitchFamily="34" charset="0"/>
              </a:rPr>
              <a:t>of Influencers </a:t>
            </a:r>
          </a:p>
          <a:p>
            <a:pPr algn="ctr">
              <a:spcBef>
                <a:spcPct val="0"/>
              </a:spcBef>
              <a:buClrTx/>
              <a:buFontTx/>
              <a:buNone/>
            </a:pPr>
            <a:r>
              <a:rPr lang="en-IE" altLang="en-US" sz="1800">
                <a:solidFill>
                  <a:srgbClr val="000000"/>
                </a:solidFill>
                <a:latin typeface="Arial" panose="020B0604020202020204" pitchFamily="34" charset="0"/>
              </a:rPr>
              <a:t>&amp; Leaders</a:t>
            </a:r>
            <a:endParaRPr lang="en-GB" altLang="en-US" sz="1800">
              <a:solidFill>
                <a:srgbClr val="000000"/>
              </a:solidFill>
              <a:latin typeface="Arial" panose="020B0604020202020204" pitchFamily="34" charset="0"/>
            </a:endParaRPr>
          </a:p>
        </p:txBody>
      </p:sp>
      <p:sp>
        <p:nvSpPr>
          <p:cNvPr id="32775" name="AutoShape 111"/>
          <p:cNvSpPr>
            <a:spLocks noChangeArrowheads="1"/>
          </p:cNvSpPr>
          <p:nvPr/>
        </p:nvSpPr>
        <p:spPr bwMode="auto">
          <a:xfrm>
            <a:off x="2384425" y="1095375"/>
            <a:ext cx="4187825" cy="5226050"/>
          </a:xfrm>
          <a:prstGeom prst="roundRect">
            <a:avLst>
              <a:gd name="adj" fmla="val 16667"/>
            </a:avLst>
          </a:prstGeom>
          <a:solidFill>
            <a:srgbClr val="FFFF99"/>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US" altLang="en-US" sz="1800" dirty="0">
              <a:solidFill>
                <a:srgbClr val="000000"/>
              </a:solidFill>
            </a:endParaRPr>
          </a:p>
          <a:p>
            <a:pPr algn="ctr" eaLnBrk="1" hangingPunct="1">
              <a:spcBef>
                <a:spcPct val="0"/>
              </a:spcBef>
              <a:buClrTx/>
              <a:buFontTx/>
              <a:buChar char="•"/>
            </a:pPr>
            <a:r>
              <a:rPr lang="en-US" altLang="en-US" sz="1600" dirty="0">
                <a:solidFill>
                  <a:schemeClr val="tx2"/>
                </a:solidFill>
                <a:latin typeface="Arial" panose="020B0604020202020204" pitchFamily="34" charset="0"/>
              </a:rPr>
              <a:t>Terms of Reference</a:t>
            </a:r>
          </a:p>
          <a:p>
            <a:pPr lvl="0" algn="ctr" fontAlgn="base">
              <a:spcBef>
                <a:spcPct val="0"/>
              </a:spcBef>
              <a:spcAft>
                <a:spcPct val="0"/>
              </a:spcAft>
              <a:buClrTx/>
              <a:buFontTx/>
              <a:buChar char="•"/>
            </a:pPr>
            <a:endParaRPr lang="en-US" altLang="en-US" sz="1600" dirty="0">
              <a:solidFill>
                <a:srgbClr val="000000"/>
              </a:solidFill>
              <a:latin typeface="Arial" panose="020B0604020202020204" pitchFamily="34" charset="0"/>
            </a:endParaRPr>
          </a:p>
          <a:p>
            <a:pPr lvl="0" algn="ctr" fontAlgn="base">
              <a:spcBef>
                <a:spcPct val="0"/>
              </a:spcBef>
              <a:spcAft>
                <a:spcPct val="0"/>
              </a:spcAft>
              <a:buClrTx/>
              <a:buFontTx/>
              <a:buChar char="•"/>
            </a:pPr>
            <a:endParaRPr lang="en-US" altLang="en-US" sz="1600" dirty="0">
              <a:solidFill>
                <a:srgbClr val="000000"/>
              </a:solidFill>
              <a:latin typeface="Arial" panose="020B0604020202020204" pitchFamily="34" charset="0"/>
            </a:endParaRPr>
          </a:p>
          <a:p>
            <a:pPr lvl="0" algn="ctr" fontAlgn="base">
              <a:spcBef>
                <a:spcPct val="0"/>
              </a:spcBef>
              <a:spcAft>
                <a:spcPct val="0"/>
              </a:spcAft>
              <a:buClrTx/>
              <a:buFontTx/>
              <a:buChar char="•"/>
            </a:pPr>
            <a:endParaRPr lang="en-US" altLang="en-US" sz="1600" dirty="0">
              <a:solidFill>
                <a:srgbClr val="000000"/>
              </a:solidFill>
              <a:latin typeface="Arial" panose="020B0604020202020204" pitchFamily="34" charset="0"/>
            </a:endParaRPr>
          </a:p>
          <a:p>
            <a:pPr algn="ctr">
              <a:spcBef>
                <a:spcPct val="0"/>
              </a:spcBef>
              <a:buClrTx/>
              <a:buFontTx/>
              <a:buNone/>
            </a:pPr>
            <a:r>
              <a:rPr lang="en-US" altLang="en-US" sz="1600" b="1" dirty="0">
                <a:solidFill>
                  <a:srgbClr val="000000"/>
                </a:solidFill>
                <a:latin typeface="Arial" panose="020B0604020202020204" pitchFamily="34" charset="0"/>
              </a:rPr>
              <a:t>Completion of </a:t>
            </a:r>
          </a:p>
          <a:p>
            <a:pPr algn="ctr">
              <a:spcBef>
                <a:spcPct val="0"/>
              </a:spcBef>
              <a:buClrTx/>
              <a:buFontTx/>
              <a:buNone/>
            </a:pPr>
            <a:r>
              <a:rPr lang="en-US" altLang="en-US" sz="1600" b="1" dirty="0">
                <a:solidFill>
                  <a:srgbClr val="000000"/>
                </a:solidFill>
                <a:latin typeface="Arial" panose="020B0604020202020204" pitchFamily="34" charset="0"/>
              </a:rPr>
              <a:t>Team Training together:</a:t>
            </a:r>
          </a:p>
          <a:p>
            <a:pPr algn="ctr">
              <a:spcBef>
                <a:spcPct val="0"/>
              </a:spcBef>
              <a:buClrTx/>
              <a:buFontTx/>
              <a:buNone/>
            </a:pPr>
            <a:r>
              <a:rPr lang="en-US" altLang="en-US" sz="1600" b="1" dirty="0">
                <a:solidFill>
                  <a:srgbClr val="000000"/>
                </a:solidFill>
                <a:latin typeface="Arial" panose="020B0604020202020204" pitchFamily="34" charset="0"/>
              </a:rPr>
              <a:t>(FETAC 5N1367 – Level 5)</a:t>
            </a:r>
          </a:p>
          <a:p>
            <a:pPr lvl="0" algn="ctr" fontAlgn="base">
              <a:spcBef>
                <a:spcPct val="0"/>
              </a:spcBef>
              <a:spcAft>
                <a:spcPct val="0"/>
              </a:spcAft>
              <a:buClrTx/>
              <a:buFontTx/>
              <a:buChar char="•"/>
            </a:pPr>
            <a:endParaRPr lang="en-US" altLang="en-US" sz="1600" dirty="0">
              <a:solidFill>
                <a:srgbClr val="000000"/>
              </a:solidFill>
              <a:latin typeface="Arial" panose="020B0604020202020204" pitchFamily="34" charset="0"/>
            </a:endParaRPr>
          </a:p>
          <a:p>
            <a:pPr lvl="0" algn="ctr" fontAlgn="base">
              <a:spcBef>
                <a:spcPct val="0"/>
              </a:spcBef>
              <a:spcAft>
                <a:spcPct val="0"/>
              </a:spcAft>
              <a:buClrTx/>
              <a:buFontTx/>
              <a:buChar char="•"/>
            </a:pPr>
            <a:r>
              <a:rPr lang="en-US" altLang="en-US" sz="1600" dirty="0">
                <a:solidFill>
                  <a:srgbClr val="000000"/>
                </a:solidFill>
                <a:latin typeface="Arial" panose="020B0604020202020204" pitchFamily="34" charset="0"/>
              </a:rPr>
              <a:t>Terms of Reference</a:t>
            </a:r>
          </a:p>
          <a:p>
            <a:pPr lvl="0" algn="ctr" fontAlgn="base">
              <a:spcBef>
                <a:spcPct val="0"/>
              </a:spcBef>
              <a:spcAft>
                <a:spcPct val="0"/>
              </a:spcAft>
              <a:buClrTx/>
              <a:buFontTx/>
              <a:buChar char="•"/>
            </a:pPr>
            <a:r>
              <a:rPr lang="en-US" altLang="en-US" sz="1600" dirty="0">
                <a:solidFill>
                  <a:srgbClr val="000000"/>
                </a:solidFill>
                <a:latin typeface="Arial" panose="020B0604020202020204" pitchFamily="34" charset="0"/>
              </a:rPr>
              <a:t> Ground Rules</a:t>
            </a:r>
          </a:p>
          <a:p>
            <a:pPr lvl="0" algn="ctr" fontAlgn="base">
              <a:spcBef>
                <a:spcPct val="0"/>
              </a:spcBef>
              <a:spcAft>
                <a:spcPct val="0"/>
              </a:spcAft>
              <a:buClrTx/>
              <a:buFontTx/>
              <a:buChar char="•"/>
            </a:pPr>
            <a:r>
              <a:rPr lang="en-US" altLang="en-US" sz="1600" dirty="0">
                <a:solidFill>
                  <a:srgbClr val="000000"/>
                </a:solidFill>
                <a:latin typeface="Arial" panose="020B0604020202020204" pitchFamily="34" charset="0"/>
              </a:rPr>
              <a:t>“Where we are now?”</a:t>
            </a:r>
          </a:p>
          <a:p>
            <a:pPr lvl="0" algn="ctr" fontAlgn="base">
              <a:spcBef>
                <a:spcPct val="0"/>
              </a:spcBef>
              <a:spcAft>
                <a:spcPct val="0"/>
              </a:spcAft>
              <a:buClrTx/>
              <a:buFontTx/>
              <a:buChar char="•"/>
            </a:pPr>
            <a:r>
              <a:rPr lang="en-US" altLang="en-US" sz="1600" dirty="0">
                <a:solidFill>
                  <a:srgbClr val="000000"/>
                </a:solidFill>
                <a:latin typeface="Arial" panose="020B0604020202020204" pitchFamily="34" charset="0"/>
              </a:rPr>
              <a:t> Vision for the future</a:t>
            </a:r>
          </a:p>
          <a:p>
            <a:pPr lvl="0" algn="ctr" fontAlgn="base">
              <a:spcBef>
                <a:spcPct val="0"/>
              </a:spcBef>
              <a:spcAft>
                <a:spcPct val="0"/>
              </a:spcAft>
              <a:buClrTx/>
              <a:buFontTx/>
              <a:buChar char="•"/>
            </a:pPr>
            <a:r>
              <a:rPr lang="en-US" altLang="en-US" sz="1600" dirty="0">
                <a:solidFill>
                  <a:srgbClr val="000000"/>
                </a:solidFill>
                <a:latin typeface="Arial" panose="020B0604020202020204" pitchFamily="34" charset="0"/>
              </a:rPr>
              <a:t> Communication Plan</a:t>
            </a:r>
          </a:p>
          <a:p>
            <a:pPr lvl="0" algn="ctr" fontAlgn="base">
              <a:spcBef>
                <a:spcPct val="0"/>
              </a:spcBef>
              <a:spcAft>
                <a:spcPct val="0"/>
              </a:spcAft>
              <a:buClrTx/>
              <a:buFontTx/>
              <a:buChar char="•"/>
            </a:pPr>
            <a:r>
              <a:rPr lang="en-US" altLang="en-US" sz="1600" dirty="0">
                <a:solidFill>
                  <a:srgbClr val="000000"/>
                </a:solidFill>
                <a:latin typeface="Arial" panose="020B0604020202020204" pitchFamily="34" charset="0"/>
              </a:rPr>
              <a:t> Preliminary “Roadmap” </a:t>
            </a:r>
          </a:p>
          <a:p>
            <a:pPr lvl="0" algn="ctr" fontAlgn="base">
              <a:spcBef>
                <a:spcPct val="0"/>
              </a:spcBef>
              <a:spcAft>
                <a:spcPct val="0"/>
              </a:spcAft>
              <a:buClrTx/>
              <a:buNone/>
            </a:pPr>
            <a:r>
              <a:rPr lang="en-US" altLang="en-US" sz="1600" dirty="0">
                <a:solidFill>
                  <a:srgbClr val="000000"/>
                </a:solidFill>
                <a:latin typeface="Arial" panose="020B0604020202020204" pitchFamily="34" charset="0"/>
              </a:rPr>
              <a:t>  to achieve vision, </a:t>
            </a:r>
          </a:p>
          <a:p>
            <a:pPr lvl="0" algn="ctr" fontAlgn="base">
              <a:spcBef>
                <a:spcPct val="0"/>
              </a:spcBef>
              <a:spcAft>
                <a:spcPct val="0"/>
              </a:spcAft>
              <a:buClrTx/>
              <a:buNone/>
            </a:pPr>
            <a:r>
              <a:rPr lang="en-US" altLang="en-US" sz="1600" dirty="0">
                <a:solidFill>
                  <a:srgbClr val="000000"/>
                </a:solidFill>
                <a:latin typeface="Arial" panose="020B0604020202020204" pitchFamily="34" charset="0"/>
              </a:rPr>
              <a:t>includes schedule of training </a:t>
            </a:r>
          </a:p>
          <a:p>
            <a:pPr lvl="0" algn="ctr" fontAlgn="base">
              <a:spcBef>
                <a:spcPct val="0"/>
              </a:spcBef>
              <a:spcAft>
                <a:spcPct val="0"/>
              </a:spcAft>
              <a:buClrTx/>
              <a:buNone/>
            </a:pPr>
            <a:r>
              <a:rPr lang="en-US" altLang="en-US" sz="1600" dirty="0">
                <a:solidFill>
                  <a:srgbClr val="000000"/>
                </a:solidFill>
                <a:latin typeface="Arial" panose="020B0604020202020204" pitchFamily="34" charset="0"/>
              </a:rPr>
              <a:t>for entire workforce</a:t>
            </a:r>
          </a:p>
          <a:p>
            <a:pPr lvl="0" algn="ctr" fontAlgn="base">
              <a:spcBef>
                <a:spcPct val="0"/>
              </a:spcBef>
              <a:spcAft>
                <a:spcPct val="0"/>
              </a:spcAft>
              <a:buClrTx/>
              <a:buFontTx/>
              <a:buChar char="•"/>
            </a:pPr>
            <a:r>
              <a:rPr lang="en-US" altLang="en-US" sz="1600" dirty="0">
                <a:solidFill>
                  <a:srgbClr val="000000"/>
                </a:solidFill>
                <a:latin typeface="Arial" panose="020B0604020202020204" pitchFamily="34" charset="0"/>
              </a:rPr>
              <a:t> Ability to work together</a:t>
            </a:r>
          </a:p>
          <a:p>
            <a:pPr lvl="0" algn="ctr" fontAlgn="base">
              <a:spcBef>
                <a:spcPct val="0"/>
              </a:spcBef>
              <a:spcAft>
                <a:spcPct val="0"/>
              </a:spcAft>
              <a:buClrTx/>
              <a:buFontTx/>
              <a:buChar char="•"/>
            </a:pPr>
            <a:r>
              <a:rPr lang="en-US" altLang="en-US" sz="1600" dirty="0">
                <a:solidFill>
                  <a:srgbClr val="000000"/>
                </a:solidFill>
                <a:latin typeface="Arial" panose="020B0604020202020204" pitchFamily="34" charset="0"/>
              </a:rPr>
              <a:t> “Win/Win” Philosophy</a:t>
            </a:r>
          </a:p>
          <a:p>
            <a:pPr algn="ctr" eaLnBrk="1" hangingPunct="1">
              <a:spcBef>
                <a:spcPct val="0"/>
              </a:spcBef>
              <a:buClrTx/>
              <a:buFontTx/>
              <a:buChar char="•"/>
            </a:pPr>
            <a:r>
              <a:rPr lang="en-US" altLang="en-US" sz="1600" dirty="0">
                <a:solidFill>
                  <a:schemeClr val="tx2"/>
                </a:solidFill>
                <a:latin typeface="Arial" panose="020B0604020202020204" pitchFamily="34" charset="0"/>
              </a:rPr>
              <a:t> Ground Rules</a:t>
            </a:r>
          </a:p>
          <a:p>
            <a:pPr algn="ctr" eaLnBrk="1" hangingPunct="1">
              <a:spcBef>
                <a:spcPct val="0"/>
              </a:spcBef>
              <a:buClrTx/>
              <a:buFontTx/>
              <a:buChar char="•"/>
            </a:pPr>
            <a:r>
              <a:rPr lang="en-US" altLang="en-US" sz="1600" dirty="0">
                <a:solidFill>
                  <a:schemeClr val="tx2"/>
                </a:solidFill>
                <a:latin typeface="Arial" panose="020B0604020202020204" pitchFamily="34" charset="0"/>
              </a:rPr>
              <a:t>“</a:t>
            </a:r>
            <a:endParaRPr lang="en-GB" altLang="en-US" sz="1800" dirty="0">
              <a:latin typeface="Arial" panose="020B0604020202020204" pitchFamily="34" charset="0"/>
            </a:endParaRPr>
          </a:p>
        </p:txBody>
      </p:sp>
      <p:sp>
        <p:nvSpPr>
          <p:cNvPr id="32776" name="AutoShape 112"/>
          <p:cNvSpPr>
            <a:spLocks noChangeArrowheads="1"/>
          </p:cNvSpPr>
          <p:nvPr/>
        </p:nvSpPr>
        <p:spPr bwMode="auto">
          <a:xfrm>
            <a:off x="6840538" y="1089025"/>
            <a:ext cx="1987550" cy="5226050"/>
          </a:xfrm>
          <a:prstGeom prst="roundRect">
            <a:avLst>
              <a:gd name="adj" fmla="val 16667"/>
            </a:avLst>
          </a:prstGeom>
          <a:solidFill>
            <a:srgbClr val="CCFFCC"/>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a:solidFill>
                  <a:srgbClr val="000000"/>
                </a:solidFill>
                <a:latin typeface="Arial" panose="020B0604020202020204" pitchFamily="34" charset="0"/>
              </a:rPr>
              <a:t>Continuous </a:t>
            </a:r>
          </a:p>
          <a:p>
            <a:pPr algn="ctr">
              <a:spcBef>
                <a:spcPct val="0"/>
              </a:spcBef>
              <a:buClrTx/>
              <a:buFontTx/>
              <a:buNone/>
            </a:pPr>
            <a:r>
              <a:rPr lang="en-IE" altLang="en-US" sz="1800">
                <a:solidFill>
                  <a:srgbClr val="000000"/>
                </a:solidFill>
                <a:latin typeface="Arial" panose="020B0604020202020204" pitchFamily="34" charset="0"/>
              </a:rPr>
              <a:t>Monitoring </a:t>
            </a:r>
          </a:p>
          <a:p>
            <a:pPr algn="ctr">
              <a:spcBef>
                <a:spcPct val="0"/>
              </a:spcBef>
              <a:buClrTx/>
              <a:buFontTx/>
              <a:buNone/>
            </a:pPr>
            <a:r>
              <a:rPr lang="en-IE" altLang="en-US" sz="1800">
                <a:solidFill>
                  <a:srgbClr val="000000"/>
                </a:solidFill>
                <a:latin typeface="Arial" panose="020B0604020202020204" pitchFamily="34" charset="0"/>
              </a:rPr>
              <a:t>&amp; Support by </a:t>
            </a:r>
          </a:p>
          <a:p>
            <a:pPr algn="ctr">
              <a:spcBef>
                <a:spcPct val="0"/>
              </a:spcBef>
              <a:buClrTx/>
              <a:buFontTx/>
              <a:buNone/>
            </a:pPr>
            <a:r>
              <a:rPr lang="en-IE" altLang="en-US" sz="1800">
                <a:solidFill>
                  <a:srgbClr val="000000"/>
                </a:solidFill>
                <a:latin typeface="Arial" panose="020B0604020202020204" pitchFamily="34" charset="0"/>
              </a:rPr>
              <a:t>JUMSG</a:t>
            </a:r>
          </a:p>
          <a:p>
            <a:pPr algn="ctr">
              <a:spcBef>
                <a:spcPct val="0"/>
              </a:spcBef>
              <a:buClrTx/>
              <a:buFontTx/>
              <a:buNone/>
            </a:pPr>
            <a:r>
              <a:rPr lang="en-IE" altLang="en-US" sz="1800">
                <a:solidFill>
                  <a:srgbClr val="000000"/>
                </a:solidFill>
                <a:latin typeface="Arial" panose="020B0604020202020204" pitchFamily="34" charset="0"/>
              </a:rPr>
              <a:t>- Determining </a:t>
            </a:r>
          </a:p>
          <a:p>
            <a:pPr algn="ctr">
              <a:spcBef>
                <a:spcPct val="0"/>
              </a:spcBef>
              <a:buClrTx/>
              <a:buFontTx/>
              <a:buNone/>
            </a:pPr>
            <a:r>
              <a:rPr lang="en-IE" altLang="en-US" sz="1800">
                <a:solidFill>
                  <a:srgbClr val="000000"/>
                </a:solidFill>
                <a:latin typeface="Arial" panose="020B0604020202020204" pitchFamily="34" charset="0"/>
              </a:rPr>
              <a:t>timely corrective </a:t>
            </a:r>
          </a:p>
          <a:p>
            <a:pPr algn="ctr">
              <a:spcBef>
                <a:spcPct val="0"/>
              </a:spcBef>
              <a:buClrTx/>
              <a:buFontTx/>
              <a:buNone/>
            </a:pPr>
            <a:r>
              <a:rPr lang="en-IE" altLang="en-US" sz="1800">
                <a:solidFill>
                  <a:srgbClr val="000000"/>
                </a:solidFill>
                <a:latin typeface="Arial" panose="020B0604020202020204" pitchFamily="34" charset="0"/>
              </a:rPr>
              <a:t>actions as required</a:t>
            </a:r>
            <a:endParaRPr lang="en-GB" altLang="en-US" sz="1800">
              <a:solidFill>
                <a:srgbClr val="000000"/>
              </a:solidFill>
              <a:latin typeface="Arial" panose="020B0604020202020204" pitchFamily="34" charset="0"/>
            </a:endParaRPr>
          </a:p>
        </p:txBody>
      </p:sp>
      <p:sp>
        <p:nvSpPr>
          <p:cNvPr id="91249" name="Oval 113"/>
          <p:cNvSpPr>
            <a:spLocks noChangeArrowheads="1"/>
          </p:cNvSpPr>
          <p:nvPr/>
        </p:nvSpPr>
        <p:spPr bwMode="auto">
          <a:xfrm>
            <a:off x="363355" y="949561"/>
            <a:ext cx="1501775" cy="450850"/>
          </a:xfrm>
          <a:prstGeom prst="ellipse">
            <a:avLst/>
          </a:prstGeom>
          <a:solidFill>
            <a:schemeClr val="bg2"/>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IE">
                <a:effectLst>
                  <a:outerShdw blurRad="38100" dist="38100" dir="2700000" algn="tl">
                    <a:srgbClr val="000000"/>
                  </a:outerShdw>
                </a:effectLst>
                <a:latin typeface="Arial" charset="0"/>
              </a:rPr>
              <a:t>1</a:t>
            </a:r>
            <a:endParaRPr lang="en-GB">
              <a:effectLst>
                <a:outerShdw blurRad="38100" dist="38100" dir="2700000" algn="tl">
                  <a:srgbClr val="000000"/>
                </a:outerShdw>
              </a:effectLst>
              <a:latin typeface="Arial" charset="0"/>
            </a:endParaRPr>
          </a:p>
        </p:txBody>
      </p:sp>
      <p:sp>
        <p:nvSpPr>
          <p:cNvPr id="91250" name="Oval 114"/>
          <p:cNvSpPr>
            <a:spLocks noChangeArrowheads="1"/>
          </p:cNvSpPr>
          <p:nvPr/>
        </p:nvSpPr>
        <p:spPr bwMode="auto">
          <a:xfrm>
            <a:off x="3673475" y="865188"/>
            <a:ext cx="1501775" cy="619596"/>
          </a:xfrm>
          <a:prstGeom prst="ellipse">
            <a:avLst/>
          </a:prstGeom>
          <a:solidFill>
            <a:schemeClr val="bg2"/>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IE">
                <a:effectLst>
                  <a:outerShdw blurRad="38100" dist="38100" dir="2700000" algn="tl">
                    <a:srgbClr val="000000"/>
                  </a:outerShdw>
                </a:effectLst>
                <a:latin typeface="Arial" charset="0"/>
              </a:rPr>
              <a:t>2</a:t>
            </a:r>
            <a:endParaRPr lang="en-GB">
              <a:effectLst>
                <a:outerShdw blurRad="38100" dist="38100" dir="2700000" algn="tl">
                  <a:srgbClr val="000000"/>
                </a:outerShdw>
              </a:effectLst>
              <a:latin typeface="Arial" charset="0"/>
            </a:endParaRPr>
          </a:p>
        </p:txBody>
      </p:sp>
      <p:sp>
        <p:nvSpPr>
          <p:cNvPr id="91251" name="Oval 115"/>
          <p:cNvSpPr>
            <a:spLocks noChangeArrowheads="1"/>
          </p:cNvSpPr>
          <p:nvPr/>
        </p:nvSpPr>
        <p:spPr bwMode="auto">
          <a:xfrm>
            <a:off x="7061200" y="865188"/>
            <a:ext cx="1501775" cy="450850"/>
          </a:xfrm>
          <a:prstGeom prst="ellipse">
            <a:avLst/>
          </a:prstGeom>
          <a:solidFill>
            <a:schemeClr val="bg2"/>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IE">
                <a:effectLst>
                  <a:outerShdw blurRad="38100" dist="38100" dir="2700000" algn="tl">
                    <a:srgbClr val="000000"/>
                  </a:outerShdw>
                </a:effectLst>
                <a:latin typeface="Arial" charset="0"/>
              </a:rPr>
              <a:t>3</a:t>
            </a:r>
            <a:endParaRPr lang="en-GB">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790296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7"/>
          <p:cNvSpPr>
            <a:spLocks noChangeArrowheads="1"/>
          </p:cNvSpPr>
          <p:nvPr/>
        </p:nvSpPr>
        <p:spPr bwMode="auto">
          <a:xfrm>
            <a:off x="3614738" y="4497388"/>
            <a:ext cx="1989137" cy="457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69" name="Rectangle 8"/>
          <p:cNvSpPr>
            <a:spLocks noGrp="1" noChangeArrowheads="1"/>
          </p:cNvSpPr>
          <p:nvPr>
            <p:ph type="body" idx="1"/>
          </p:nvPr>
        </p:nvSpPr>
        <p:spPr>
          <a:xfrm>
            <a:off x="493713" y="1674813"/>
            <a:ext cx="8229600" cy="5030787"/>
          </a:xfrm>
        </p:spPr>
        <p:txBody>
          <a:bodyPr/>
          <a:lstStyle/>
          <a:p>
            <a:pPr marL="533400" indent="-533400" eaLnBrk="1" hangingPunct="1"/>
            <a:r>
              <a:rPr lang="en-IE" altLang="en-US" sz="1400" dirty="0"/>
              <a:t>KIRCHHOFF Ireland,	    Letterkenny, County Donegal  	German</a:t>
            </a:r>
          </a:p>
          <a:p>
            <a:pPr marL="533400" indent="-533400" eaLnBrk="1" hangingPunct="1"/>
            <a:r>
              <a:rPr lang="en-IE" altLang="en-US" sz="1400" dirty="0"/>
              <a:t>LEO PHARMA		    Crumlin, Dublin	 		Danish</a:t>
            </a:r>
          </a:p>
          <a:p>
            <a:pPr marL="533400" indent="-533400" eaLnBrk="1" hangingPunct="1"/>
            <a:r>
              <a:rPr lang="en-IE" altLang="en-US" sz="1400" dirty="0"/>
              <a:t>KERRY FOODS	    Charleville, Cork      		Irish</a:t>
            </a:r>
          </a:p>
          <a:p>
            <a:pPr marL="533400" indent="-533400" eaLnBrk="1" hangingPunct="1"/>
            <a:r>
              <a:rPr lang="en-IE" altLang="en-US" sz="1400" dirty="0"/>
              <a:t>BECTON DICKINSON 	    Drogheda, Louth	 		USA</a:t>
            </a:r>
          </a:p>
          <a:p>
            <a:pPr marL="533400" indent="-533400" eaLnBrk="1" hangingPunct="1"/>
            <a:r>
              <a:rPr lang="en-IE" altLang="en-US" sz="1400" dirty="0"/>
              <a:t>(both Irish sites) 	    Pottery Road, Dublin</a:t>
            </a:r>
          </a:p>
          <a:p>
            <a:pPr marL="2247900" lvl="4" indent="-533400" eaLnBrk="1" hangingPunct="1"/>
            <a:endParaRPr lang="en-IE" altLang="en-US" sz="1400" dirty="0">
              <a:latin typeface="Arial" panose="020B0604020202020204" pitchFamily="34" charset="0"/>
            </a:endParaRPr>
          </a:p>
          <a:p>
            <a:pPr marL="533400" indent="-533400" eaLnBrk="1" hangingPunct="1"/>
            <a:r>
              <a:rPr lang="en-IE" altLang="en-US" sz="1400" dirty="0"/>
              <a:t>SAICA		     Ashbourne, Meath	 	Spanish</a:t>
            </a:r>
          </a:p>
          <a:p>
            <a:pPr marL="533400" indent="-533400" eaLnBrk="1" hangingPunct="1"/>
            <a:r>
              <a:rPr lang="en-IE" altLang="en-US" sz="1400" dirty="0"/>
              <a:t>THEO BENNING </a:t>
            </a:r>
            <a:r>
              <a:rPr lang="en-IE" altLang="en-US" sz="1400" dirty="0" err="1"/>
              <a:t>GmBh</a:t>
            </a:r>
            <a:r>
              <a:rPr lang="en-IE" altLang="en-US" sz="1400" dirty="0"/>
              <a:t>	     Wexford		 	German</a:t>
            </a:r>
          </a:p>
          <a:p>
            <a:pPr marL="533400" indent="-533400" eaLnBrk="1" hangingPunct="1"/>
            <a:r>
              <a:rPr lang="en-IE" altLang="en-US" sz="1400" dirty="0"/>
              <a:t>WAVIN		     Balbriggan		 	Dutch</a:t>
            </a:r>
          </a:p>
          <a:p>
            <a:pPr marL="533400" indent="-533400" eaLnBrk="1" hangingPunct="1"/>
            <a:r>
              <a:rPr lang="en-IE" altLang="en-US" sz="1400" dirty="0"/>
              <a:t>THK			     Tallaght			Japanese</a:t>
            </a:r>
          </a:p>
          <a:p>
            <a:pPr marL="533400" indent="-533400" eaLnBrk="1" hangingPunct="1"/>
            <a:r>
              <a:rPr lang="en-IE" altLang="en-US" sz="1400" dirty="0"/>
              <a:t>Bausch &amp; Lomb (Valeant)     Waterford			 Canadian</a:t>
            </a:r>
          </a:p>
          <a:p>
            <a:pPr marL="533400" indent="-533400" eaLnBrk="1" hangingPunct="1"/>
            <a:r>
              <a:rPr lang="en-IE" altLang="en-US" sz="1400" dirty="0"/>
              <a:t>Wyeth (NESTLE) 	     </a:t>
            </a:r>
            <a:r>
              <a:rPr lang="en-IE" altLang="en-US" sz="1400" dirty="0" err="1"/>
              <a:t>Askeaton</a:t>
            </a:r>
            <a:r>
              <a:rPr lang="en-IE" altLang="en-US" sz="1400" dirty="0"/>
              <a:t>, Limerick	 	Swiss</a:t>
            </a:r>
          </a:p>
          <a:p>
            <a:pPr marL="533400" indent="-533400" eaLnBrk="1" hangingPunct="1"/>
            <a:r>
              <a:rPr lang="en-IE" altLang="en-US" sz="1400" dirty="0"/>
              <a:t>Henkel  ----- 2 sites in         Tallaght 		 	German</a:t>
            </a:r>
          </a:p>
          <a:p>
            <a:pPr marL="533400" indent="-533400" eaLnBrk="1" hangingPunct="1"/>
            <a:r>
              <a:rPr lang="en-IE" altLang="en-US" sz="1400" dirty="0"/>
              <a:t>               Dublin city            Ballyfermot</a:t>
            </a:r>
          </a:p>
          <a:p>
            <a:pPr marL="533400" indent="-533400" eaLnBrk="1" hangingPunct="1"/>
            <a:r>
              <a:rPr lang="en-IE" altLang="en-US" sz="1400" dirty="0"/>
              <a:t>Tara Mine –Boliden	     Navan, Meath	 		Swedish</a:t>
            </a:r>
          </a:p>
          <a:p>
            <a:pPr marL="533400" indent="-533400" eaLnBrk="1" hangingPunct="1"/>
            <a:r>
              <a:rPr lang="en-IE" altLang="en-US" sz="1400" dirty="0"/>
              <a:t>Fleetwood		     Virginia, County Cavan		Irish</a:t>
            </a:r>
          </a:p>
          <a:p>
            <a:pPr marL="533400" indent="-533400" eaLnBrk="1" hangingPunct="1"/>
            <a:endParaRPr lang="en-IE" altLang="en-US" sz="1800" dirty="0"/>
          </a:p>
          <a:p>
            <a:pPr marL="533400" indent="-533400" eaLnBrk="1" hangingPunct="1"/>
            <a:endParaRPr lang="en-GB" altLang="en-US" sz="1800" dirty="0"/>
          </a:p>
        </p:txBody>
      </p:sp>
      <p:sp>
        <p:nvSpPr>
          <p:cNvPr id="36872" name="Title 1"/>
          <p:cNvSpPr>
            <a:spLocks noGrp="1"/>
          </p:cNvSpPr>
          <p:nvPr>
            <p:ph type="title"/>
          </p:nvPr>
        </p:nvSpPr>
        <p:spPr/>
        <p:txBody>
          <a:bodyPr/>
          <a:lstStyle/>
          <a:p>
            <a:r>
              <a:rPr lang="en-IE" altLang="en-US"/>
              <a:t>Current list of companies engaged ……</a:t>
            </a:r>
          </a:p>
        </p:txBody>
      </p:sp>
    </p:spTree>
    <p:extLst>
      <p:ext uri="{BB962C8B-B14F-4D97-AF65-F5344CB8AC3E}">
        <p14:creationId xmlns:p14="http://schemas.microsoft.com/office/powerpoint/2010/main" val="1926757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p:txBody>
          <a:bodyPr/>
          <a:lstStyle/>
          <a:p>
            <a:pPr eaLnBrk="1" hangingPunct="1"/>
            <a:r>
              <a:rPr lang="en-IE" altLang="en-US" b="1" dirty="0"/>
              <a:t>The story thus far…. ….</a:t>
            </a:r>
            <a:endParaRPr lang="en-GB" altLang="en-US" dirty="0"/>
          </a:p>
        </p:txBody>
      </p:sp>
      <p:sp>
        <p:nvSpPr>
          <p:cNvPr id="39942" name="Rectangle 3"/>
          <p:cNvSpPr>
            <a:spLocks noChangeArrowheads="1"/>
          </p:cNvSpPr>
          <p:nvPr/>
        </p:nvSpPr>
        <p:spPr bwMode="auto">
          <a:xfrm>
            <a:off x="3614738" y="4497388"/>
            <a:ext cx="1989137" cy="457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9944" name="Rectangle 4"/>
          <p:cNvSpPr>
            <a:spLocks noGrp="1" noChangeArrowheads="1"/>
          </p:cNvSpPr>
          <p:nvPr>
            <p:ph type="body" idx="1"/>
          </p:nvPr>
        </p:nvSpPr>
        <p:spPr>
          <a:xfrm>
            <a:off x="685800" y="1556792"/>
            <a:ext cx="6910536" cy="4320480"/>
          </a:xfrm>
        </p:spPr>
        <p:txBody>
          <a:bodyPr/>
          <a:lstStyle/>
          <a:p>
            <a:pPr marL="533400" indent="-533400" eaLnBrk="1" hangingPunct="1">
              <a:lnSpc>
                <a:spcPct val="80000"/>
              </a:lnSpc>
              <a:buFont typeface="Wingdings" panose="05000000000000000000" pitchFamily="2" charset="2"/>
              <a:buNone/>
            </a:pPr>
            <a:r>
              <a:rPr lang="en-IE" altLang="en-US" sz="2000" dirty="0"/>
              <a:t>We believe we have developed a proven, robust  working model that has already sustained manufacturing jobs in Ireland.</a:t>
            </a:r>
          </a:p>
          <a:p>
            <a:pPr marL="533400" indent="-533400" eaLnBrk="1" hangingPunct="1">
              <a:lnSpc>
                <a:spcPct val="80000"/>
              </a:lnSpc>
              <a:buFont typeface="Wingdings" panose="05000000000000000000" pitchFamily="2" charset="2"/>
              <a:buNone/>
            </a:pPr>
            <a:endParaRPr lang="en-IE" altLang="en-US" sz="2000" dirty="0"/>
          </a:p>
          <a:p>
            <a:pPr marL="533400" indent="-533400" eaLnBrk="1" hangingPunct="1">
              <a:lnSpc>
                <a:spcPct val="80000"/>
              </a:lnSpc>
              <a:buFont typeface="Wingdings" panose="05000000000000000000" pitchFamily="2" charset="2"/>
              <a:buNone/>
            </a:pPr>
            <a:r>
              <a:rPr lang="en-IE" altLang="en-US" sz="2000" dirty="0"/>
              <a:t>This model encourages “win/win/win” outcomes --- i.e., “wins” for the individual, the organisation and society.</a:t>
            </a:r>
          </a:p>
          <a:p>
            <a:pPr marL="533400" indent="-533400" eaLnBrk="1" hangingPunct="1">
              <a:lnSpc>
                <a:spcPct val="80000"/>
              </a:lnSpc>
              <a:buFont typeface="Wingdings" panose="05000000000000000000" pitchFamily="2" charset="2"/>
              <a:buNone/>
            </a:pPr>
            <a:endParaRPr lang="en-IE" altLang="en-US" sz="2000" dirty="0"/>
          </a:p>
          <a:p>
            <a:pPr marL="533400" indent="-533400" eaLnBrk="1" hangingPunct="1">
              <a:lnSpc>
                <a:spcPct val="80000"/>
              </a:lnSpc>
              <a:buFont typeface="Wingdings" panose="05000000000000000000" pitchFamily="2" charset="2"/>
              <a:buNone/>
            </a:pPr>
            <a:r>
              <a:rPr lang="en-IE" altLang="en-US" sz="2000" dirty="0"/>
              <a:t>We believe this model is universal ---- and can be adapted to work anywhere ---and also in applications other than traditional manufacturing.</a:t>
            </a:r>
          </a:p>
          <a:p>
            <a:pPr marL="533400" indent="-533400" eaLnBrk="1" hangingPunct="1">
              <a:lnSpc>
                <a:spcPct val="80000"/>
              </a:lnSpc>
              <a:buFont typeface="Wingdings" panose="05000000000000000000" pitchFamily="2" charset="2"/>
              <a:buNone/>
            </a:pPr>
            <a:endParaRPr lang="en-IE" altLang="en-US" sz="2000" i="1" dirty="0"/>
          </a:p>
          <a:p>
            <a:pPr marL="533400" indent="-533400" eaLnBrk="1" hangingPunct="1">
              <a:lnSpc>
                <a:spcPct val="80000"/>
              </a:lnSpc>
              <a:buFont typeface="Wingdings" panose="05000000000000000000" pitchFamily="2" charset="2"/>
              <a:buNone/>
            </a:pPr>
            <a:r>
              <a:rPr lang="en-IE" altLang="en-US" sz="2000" i="1" dirty="0"/>
              <a:t>We will continue to strive to sustain/retain manufacturing jobs in Ireland by actively encouraging workplace innovation and employee involvement at </a:t>
            </a:r>
            <a:r>
              <a:rPr lang="en-IE" altLang="en-US" sz="2000" b="1" i="1" u="sng" dirty="0"/>
              <a:t>all</a:t>
            </a:r>
            <a:r>
              <a:rPr lang="en-IE" altLang="en-US" sz="2000" i="1" dirty="0"/>
              <a:t> levels in organisations.</a:t>
            </a:r>
          </a:p>
          <a:p>
            <a:pPr marL="1333500" lvl="2" indent="-533400">
              <a:lnSpc>
                <a:spcPct val="80000"/>
              </a:lnSpc>
            </a:pPr>
            <a:endParaRPr lang="en-GB" altLang="en-US" sz="1600" b="1" i="1" dirty="0"/>
          </a:p>
        </p:txBody>
      </p:sp>
    </p:spTree>
    <p:extLst>
      <p:ext uri="{BB962C8B-B14F-4D97-AF65-F5344CB8AC3E}">
        <p14:creationId xmlns:p14="http://schemas.microsoft.com/office/powerpoint/2010/main" val="1975041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What’s next ? And where do we go from here?</a:t>
            </a:r>
            <a:endParaRPr lang="en-IE" b="1" dirty="0"/>
          </a:p>
        </p:txBody>
      </p:sp>
      <p:sp>
        <p:nvSpPr>
          <p:cNvPr id="3" name="Content Placeholder 2"/>
          <p:cNvSpPr>
            <a:spLocks noGrp="1"/>
          </p:cNvSpPr>
          <p:nvPr>
            <p:ph idx="1"/>
          </p:nvPr>
        </p:nvSpPr>
        <p:spPr/>
        <p:txBody>
          <a:bodyPr/>
          <a:lstStyle/>
          <a:p>
            <a:r>
              <a:rPr lang="en-IE" dirty="0"/>
              <a:t>Events like today – spreading the word.</a:t>
            </a:r>
          </a:p>
          <a:p>
            <a:r>
              <a:rPr lang="en-IE" dirty="0"/>
              <a:t>Government recognition and policy on the benefits of WPI.</a:t>
            </a:r>
          </a:p>
          <a:p>
            <a:r>
              <a:rPr lang="en-IE" dirty="0"/>
              <a:t>Joint employer trade union approach is critical.</a:t>
            </a:r>
          </a:p>
          <a:p>
            <a:r>
              <a:rPr lang="en-IE" dirty="0"/>
              <a:t>EU involvement is necessary.</a:t>
            </a:r>
          </a:p>
          <a:p>
            <a:r>
              <a:rPr lang="en-IE" dirty="0"/>
              <a:t>External threats such as Brexit and unstable Governments needs to be countered.</a:t>
            </a:r>
          </a:p>
        </p:txBody>
      </p:sp>
    </p:spTree>
    <p:extLst>
      <p:ext uri="{BB962C8B-B14F-4D97-AF65-F5344CB8AC3E}">
        <p14:creationId xmlns:p14="http://schemas.microsoft.com/office/powerpoint/2010/main" val="1982789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10;Lastframe.jpg                                                  00016832Sonia Slevin                   C877B2A7:"/>
          <p:cNvPicPr>
            <a:picLocks noChangeAspect="1" noChangeArrowheads="1"/>
          </p:cNvPicPr>
          <p:nvPr/>
        </p:nvPicPr>
        <p:blipFill>
          <a:blip r:embed="rId2"/>
          <a:srcRect/>
          <a:stretch>
            <a:fillRect/>
          </a:stretch>
        </p:blipFill>
        <p:spPr bwMode="auto">
          <a:xfrm>
            <a:off x="-53975" y="-32683"/>
            <a:ext cx="9197975" cy="6905625"/>
          </a:xfrm>
          <a:prstGeom prst="rect">
            <a:avLst/>
          </a:prstGeom>
          <a:noFill/>
          <a:ln w="9525">
            <a:noFill/>
            <a:miter lim="800000"/>
            <a:headEnd/>
            <a:tailEnd/>
          </a:ln>
        </p:spPr>
      </p:pic>
      <p:pic>
        <p:nvPicPr>
          <p:cNvPr id="21506" name="Picture 2"/>
          <p:cNvPicPr>
            <a:picLocks noChangeAspect="1" noChangeArrowheads="1"/>
          </p:cNvPicPr>
          <p:nvPr/>
        </p:nvPicPr>
        <p:blipFill>
          <a:blip r:embed="rId3"/>
          <a:srcRect/>
          <a:stretch>
            <a:fillRect/>
          </a:stretch>
        </p:blipFill>
        <p:spPr bwMode="auto">
          <a:xfrm>
            <a:off x="6659563" y="188913"/>
            <a:ext cx="2305050" cy="1533525"/>
          </a:xfrm>
          <a:prstGeom prst="rect">
            <a:avLst/>
          </a:prstGeom>
          <a:noFill/>
          <a:ln w="9525">
            <a:noFill/>
            <a:miter lim="800000"/>
            <a:headEnd/>
            <a:tailEnd/>
          </a:ln>
        </p:spPr>
      </p:pic>
      <p:sp>
        <p:nvSpPr>
          <p:cNvPr id="4" name="TextBox 3"/>
          <p:cNvSpPr txBox="1">
            <a:spLocks noChangeArrowheads="1"/>
          </p:cNvSpPr>
          <p:nvPr/>
        </p:nvSpPr>
        <p:spPr bwMode="auto">
          <a:xfrm>
            <a:off x="1763713" y="4868863"/>
            <a:ext cx="5832475" cy="523220"/>
          </a:xfrm>
          <a:prstGeom prst="rect">
            <a:avLst/>
          </a:prstGeom>
          <a:noFill/>
          <a:ln w="9525">
            <a:noFill/>
            <a:miter lim="800000"/>
            <a:headEnd/>
            <a:tailEnd/>
          </a:ln>
        </p:spPr>
        <p:txBody>
          <a:bodyPr>
            <a:spAutoFit/>
          </a:bodyPr>
          <a:lstStyle/>
          <a:p>
            <a:pPr algn="ctr"/>
            <a:r>
              <a:rPr lang="en-IE" dirty="0"/>
              <a:t>  </a:t>
            </a:r>
            <a:r>
              <a:rPr lang="en-IE" sz="2800" dirty="0"/>
              <a:t>Thank You</a:t>
            </a:r>
            <a:endParaRPr lang="en-IE" dirty="0"/>
          </a:p>
        </p:txBody>
      </p:sp>
    </p:spTree>
    <p:extLst>
      <p:ext uri="{BB962C8B-B14F-4D97-AF65-F5344CB8AC3E}">
        <p14:creationId xmlns:p14="http://schemas.microsoft.com/office/powerpoint/2010/main" val="2619060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bwMode="black">
          <a:xfrm>
            <a:off x="611560" y="1772817"/>
            <a:ext cx="8353053" cy="1584176"/>
          </a:xfrm>
        </p:spPr>
        <p:txBody>
          <a:bodyPr/>
          <a:lstStyle/>
          <a:p>
            <a:pPr eaLnBrk="1" hangingPunct="1"/>
            <a:br>
              <a:rPr lang="en-US" altLang="en-US" sz="3000" dirty="0"/>
            </a:br>
            <a:br>
              <a:rPr lang="en-US" altLang="en-US" sz="3000" dirty="0"/>
            </a:br>
            <a:br>
              <a:rPr lang="en-US" altLang="en-US" sz="3000" dirty="0"/>
            </a:br>
            <a:br>
              <a:rPr lang="en-US" altLang="en-US" sz="3000" dirty="0"/>
            </a:br>
            <a:r>
              <a:rPr lang="en-US" altLang="en-US" sz="3000" dirty="0"/>
              <a:t>What benefits for Trade Unions &amp; Workers with WPI?</a:t>
            </a:r>
            <a:br>
              <a:rPr lang="en-US" altLang="en-US" sz="3000" dirty="0"/>
            </a:br>
            <a:r>
              <a:rPr lang="en-US" altLang="en-US" sz="3000" dirty="0"/>
              <a:t>What is SIPTU/IDEAS Institute Model for WPI ?</a:t>
            </a:r>
            <a:br>
              <a:rPr lang="en-US" altLang="en-US" sz="3000" dirty="0"/>
            </a:br>
            <a:r>
              <a:rPr lang="en-US" altLang="en-US" sz="3000" dirty="0"/>
              <a:t>What’s next ? And where do we go from here?</a:t>
            </a:r>
          </a:p>
        </p:txBody>
      </p:sp>
      <p:sp>
        <p:nvSpPr>
          <p:cNvPr id="7173" name="TextBox 1"/>
          <p:cNvSpPr txBox="1">
            <a:spLocks noChangeArrowheads="1"/>
          </p:cNvSpPr>
          <p:nvPr/>
        </p:nvSpPr>
        <p:spPr bwMode="auto">
          <a:xfrm>
            <a:off x="-265113" y="0"/>
            <a:ext cx="8824913"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endParaRPr lang="en-IE" altLang="en-US" sz="3400" b="1" dirty="0">
              <a:latin typeface="Arial" panose="020B0604020202020204" pitchFamily="34" charset="0"/>
            </a:endParaRPr>
          </a:p>
          <a:p>
            <a:pPr algn="ctr">
              <a:spcBef>
                <a:spcPct val="0"/>
              </a:spcBef>
              <a:buClrTx/>
              <a:buFontTx/>
              <a:buNone/>
            </a:pPr>
            <a:r>
              <a:rPr lang="en-IE" altLang="en-US" sz="3600" b="1" dirty="0">
                <a:latin typeface="Arial" panose="020B0604020202020204" pitchFamily="34" charset="0"/>
              </a:rPr>
              <a:t>“</a:t>
            </a:r>
            <a:r>
              <a:rPr lang="en-IE" altLang="en-US" sz="3200" b="1" dirty="0">
                <a:latin typeface="Arial" panose="020B0604020202020204" pitchFamily="34" charset="0"/>
              </a:rPr>
              <a:t>Workplace Innovation in Ireland”</a:t>
            </a:r>
            <a:endParaRPr lang="en-IE" altLang="en-US" sz="3200" dirty="0">
              <a:latin typeface="Arial" panose="020B0604020202020204" pitchFamily="34" charset="0"/>
            </a:endParaRPr>
          </a:p>
        </p:txBody>
      </p:sp>
    </p:spTree>
    <p:extLst>
      <p:ext uri="{BB962C8B-B14F-4D97-AF65-F5344CB8AC3E}">
        <p14:creationId xmlns:p14="http://schemas.microsoft.com/office/powerpoint/2010/main" val="3510948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t>What benefits for Trade Unions &amp; Workers with WPI?</a:t>
            </a:r>
          </a:p>
        </p:txBody>
      </p:sp>
      <p:sp>
        <p:nvSpPr>
          <p:cNvPr id="9219" name="Content Placeholder 2"/>
          <p:cNvSpPr>
            <a:spLocks noGrp="1"/>
          </p:cNvSpPr>
          <p:nvPr>
            <p:ph idx="1"/>
          </p:nvPr>
        </p:nvSpPr>
        <p:spPr>
          <a:xfrm>
            <a:off x="685800" y="1556792"/>
            <a:ext cx="7772400" cy="4248472"/>
          </a:xfrm>
        </p:spPr>
        <p:txBody>
          <a:bodyPr/>
          <a:lstStyle/>
          <a:p>
            <a:endParaRPr lang="en-US" altLang="en-US" sz="2400" dirty="0"/>
          </a:p>
          <a:p>
            <a:r>
              <a:rPr lang="en-US" altLang="en-US" sz="2400" dirty="0"/>
              <a:t>Supports employee involvement/engagement.</a:t>
            </a:r>
          </a:p>
          <a:p>
            <a:r>
              <a:rPr lang="en-US" altLang="en-US" sz="2400" dirty="0"/>
              <a:t>Provides efficiencies, increased production, productivity improvements.</a:t>
            </a:r>
          </a:p>
          <a:p>
            <a:r>
              <a:rPr lang="en-US" altLang="en-US" sz="2400" dirty="0"/>
              <a:t>Helps to secure manufacturing employment in Ireland.</a:t>
            </a:r>
          </a:p>
          <a:p>
            <a:r>
              <a:rPr lang="en-US" altLang="en-US" sz="2400" dirty="0"/>
              <a:t>Helps to manage change more effectively.</a:t>
            </a:r>
          </a:p>
          <a:p>
            <a:r>
              <a:rPr lang="en-US" altLang="en-US" sz="2400" dirty="0"/>
              <a:t>Provides a greater understanding of the needs of all stake holders in any organization.</a:t>
            </a:r>
          </a:p>
          <a:p>
            <a:r>
              <a:rPr lang="en-US" altLang="en-US" sz="2400" dirty="0"/>
              <a:t>Site of choice for future FDI in companies.</a:t>
            </a:r>
          </a:p>
          <a:p>
            <a:r>
              <a:rPr lang="en-US" altLang="en-US" sz="2400" dirty="0"/>
              <a:t>It’s the right thing to do!</a:t>
            </a:r>
          </a:p>
          <a:p>
            <a:endParaRPr lang="en-US" altLang="en-US" dirty="0"/>
          </a:p>
        </p:txBody>
      </p:sp>
    </p:spTree>
    <p:extLst>
      <p:ext uri="{BB962C8B-B14F-4D97-AF65-F5344CB8AC3E}">
        <p14:creationId xmlns:p14="http://schemas.microsoft.com/office/powerpoint/2010/main" val="105785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t>What is SIPTU/IDEAS Institute Model for WPI ?</a:t>
            </a:r>
            <a:br>
              <a:rPr lang="en-US" altLang="en-US" dirty="0"/>
            </a:br>
            <a:endParaRPr lang="en-US" altLang="en-US" dirty="0"/>
          </a:p>
        </p:txBody>
      </p:sp>
      <p:sp>
        <p:nvSpPr>
          <p:cNvPr id="9219" name="Content Placeholder 2"/>
          <p:cNvSpPr>
            <a:spLocks noGrp="1"/>
          </p:cNvSpPr>
          <p:nvPr>
            <p:ph idx="1"/>
          </p:nvPr>
        </p:nvSpPr>
        <p:spPr>
          <a:xfrm>
            <a:off x="685800" y="1556792"/>
            <a:ext cx="7772400" cy="4539208"/>
          </a:xfrm>
        </p:spPr>
        <p:txBody>
          <a:bodyPr/>
          <a:lstStyle/>
          <a:p>
            <a:endParaRPr lang="en-US" altLang="en-US" sz="2400" dirty="0"/>
          </a:p>
          <a:p>
            <a:r>
              <a:rPr lang="en-US" altLang="en-US" sz="2400" dirty="0"/>
              <a:t>The IDEAS Institute is a ‘not for profit’ company owned by SIPTU.</a:t>
            </a:r>
          </a:p>
          <a:p>
            <a:r>
              <a:rPr lang="en-US" altLang="en-US" sz="2400" dirty="0"/>
              <a:t>Provides the technical and logistical support for the introduction of WPI for SIPTU.</a:t>
            </a:r>
          </a:p>
          <a:p>
            <a:r>
              <a:rPr lang="en-US" altLang="en-US" sz="2400" dirty="0"/>
              <a:t>SIPTU has a policy to encourage and implement WPI wherever possible. </a:t>
            </a:r>
          </a:p>
          <a:p>
            <a:r>
              <a:rPr lang="en-US" altLang="en-US" sz="2400" dirty="0"/>
              <a:t>Expertise provided by Tony Murphy, Workplace Innovation Engineer.</a:t>
            </a:r>
          </a:p>
          <a:p>
            <a:endParaRPr lang="en-US" altLang="en-US" dirty="0"/>
          </a:p>
        </p:txBody>
      </p:sp>
    </p:spTree>
    <p:extLst>
      <p:ext uri="{BB962C8B-B14F-4D97-AF65-F5344CB8AC3E}">
        <p14:creationId xmlns:p14="http://schemas.microsoft.com/office/powerpoint/2010/main" val="426441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AutoShape 4"/>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p>
        </p:txBody>
      </p:sp>
      <p:sp>
        <p:nvSpPr>
          <p:cNvPr id="106512" name="Text Box 16"/>
          <p:cNvSpPr txBox="1">
            <a:spLocks noChangeArrowheads="1"/>
          </p:cNvSpPr>
          <p:nvPr/>
        </p:nvSpPr>
        <p:spPr bwMode="auto">
          <a:xfrm>
            <a:off x="258763" y="985838"/>
            <a:ext cx="8493125" cy="4085734"/>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1" hangingPunct="1">
              <a:spcBef>
                <a:spcPct val="50000"/>
              </a:spcBef>
              <a:defRPr/>
            </a:pPr>
            <a:r>
              <a:rPr lang="en-IE" sz="3200" dirty="0">
                <a:latin typeface="Arial" charset="0"/>
              </a:rPr>
              <a:t>“</a:t>
            </a:r>
            <a:r>
              <a:rPr lang="en-IE" sz="2800" b="1" dirty="0">
                <a:latin typeface="Arial" charset="0"/>
              </a:rPr>
              <a:t>Manufacturing is evolving </a:t>
            </a:r>
            <a:r>
              <a:rPr lang="en-IE" sz="2800" dirty="0">
                <a:latin typeface="Arial" charset="0"/>
              </a:rPr>
              <a:t>and it will be different in the future – … High-value manufacturing activities in Ireland will be knowledge-intensive, capital-intensive and skills-intensive.  </a:t>
            </a:r>
            <a:r>
              <a:rPr lang="en-IE" sz="2800" u="sng" dirty="0">
                <a:latin typeface="Arial" charset="0"/>
              </a:rPr>
              <a:t>Successful firms will engage in developing a participative culture, where management and staff work collectively to ensure the success and longer term sustainability of the firm to the benefit of all</a:t>
            </a:r>
            <a:r>
              <a:rPr lang="en-IE" sz="2800" dirty="0">
                <a:latin typeface="Arial" charset="0"/>
              </a:rPr>
              <a:t>.”</a:t>
            </a:r>
          </a:p>
          <a:p>
            <a:pPr eaLnBrk="1" hangingPunct="1">
              <a:spcBef>
                <a:spcPct val="50000"/>
              </a:spcBef>
              <a:defRPr/>
            </a:pPr>
            <a:r>
              <a:rPr lang="en-IE" sz="2000" dirty="0">
                <a:solidFill>
                  <a:schemeClr val="accent3">
                    <a:lumMod val="50000"/>
                  </a:schemeClr>
                </a:solidFill>
                <a:latin typeface="Arial" charset="0"/>
              </a:rPr>
              <a:t> </a:t>
            </a:r>
            <a:r>
              <a:rPr lang="en-IE" sz="1200" b="1" dirty="0">
                <a:latin typeface="Arial" charset="0"/>
              </a:rPr>
              <a:t>(SOURCE: The Report of the High Level Group on Manufacturing – Towards 2016 – March 2008)</a:t>
            </a:r>
            <a:endParaRPr lang="en-GB" sz="1200" b="1" dirty="0">
              <a:latin typeface="Arial" charset="0"/>
            </a:endParaRPr>
          </a:p>
        </p:txBody>
      </p:sp>
    </p:spTree>
    <p:extLst>
      <p:ext uri="{BB962C8B-B14F-4D97-AF65-F5344CB8AC3E}">
        <p14:creationId xmlns:p14="http://schemas.microsoft.com/office/powerpoint/2010/main" val="32902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749300" y="0"/>
            <a:ext cx="7947025" cy="944563"/>
          </a:xfrm>
        </p:spPr>
        <p:txBody>
          <a:bodyPr/>
          <a:lstStyle/>
          <a:p>
            <a:pPr eaLnBrk="1" hangingPunct="1"/>
            <a:br>
              <a:rPr lang="en-IE" altLang="en-US" sz="3000" b="1" dirty="0"/>
            </a:br>
            <a:r>
              <a:rPr lang="en-IE" altLang="en-US" sz="2800" b="1" dirty="0"/>
              <a:t>SIPTU /IDEAS                                                   Joint Policy Initiative -- 2011</a:t>
            </a:r>
            <a:br>
              <a:rPr lang="en-IE" altLang="en-US" sz="2800" b="1" dirty="0"/>
            </a:br>
            <a:endParaRPr lang="en-GB" altLang="en-US" sz="2800" dirty="0"/>
          </a:p>
        </p:txBody>
      </p:sp>
      <p:sp>
        <p:nvSpPr>
          <p:cNvPr id="17414" name="Rectangle 3"/>
          <p:cNvSpPr>
            <a:spLocks noChangeArrowheads="1"/>
          </p:cNvSpPr>
          <p:nvPr/>
        </p:nvSpPr>
        <p:spPr bwMode="auto">
          <a:xfrm>
            <a:off x="3614738" y="4497388"/>
            <a:ext cx="1989137" cy="457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7417" name="Rectangle 2"/>
          <p:cNvSpPr txBox="1">
            <a:spLocks noChangeArrowheads="1"/>
          </p:cNvSpPr>
          <p:nvPr/>
        </p:nvSpPr>
        <p:spPr bwMode="black">
          <a:xfrm>
            <a:off x="2286000" y="2222500"/>
            <a:ext cx="5668963"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ClrTx/>
              <a:buFontTx/>
              <a:buNone/>
            </a:pPr>
            <a:endParaRPr lang="en-GB" altLang="en-US" sz="3200"/>
          </a:p>
        </p:txBody>
      </p:sp>
      <p:sp>
        <p:nvSpPr>
          <p:cNvPr id="3" name="Rectangle 2"/>
          <p:cNvSpPr/>
          <p:nvPr/>
        </p:nvSpPr>
        <p:spPr>
          <a:xfrm>
            <a:off x="142875" y="1028700"/>
            <a:ext cx="8848725" cy="5022272"/>
          </a:xfrm>
          <a:prstGeom prst="rect">
            <a:avLst/>
          </a:prstGeom>
        </p:spPr>
        <p:txBody>
          <a:bodyPr>
            <a:spAutoFit/>
          </a:bodyPr>
          <a:lstStyle/>
          <a:p>
            <a:pPr marL="457200" indent="-457200">
              <a:lnSpc>
                <a:spcPct val="150000"/>
              </a:lnSpc>
              <a:buFont typeface="Arial" pitchFamily="34" charset="0"/>
              <a:buChar char="•"/>
              <a:defRPr/>
            </a:pPr>
            <a:r>
              <a:rPr lang="en-IE" b="1" dirty="0">
                <a:latin typeface="+mj-lt"/>
              </a:rPr>
              <a:t>NEW POLICY put forward…....</a:t>
            </a:r>
            <a:endParaRPr lang="en-IE" dirty="0">
              <a:latin typeface="+mj-lt"/>
            </a:endParaRPr>
          </a:p>
          <a:p>
            <a:pPr marL="914400" lvl="1" indent="-457200">
              <a:lnSpc>
                <a:spcPct val="150000"/>
              </a:lnSpc>
              <a:buFont typeface="Wingdings" pitchFamily="2" charset="2"/>
              <a:buChar char="ü"/>
              <a:defRPr/>
            </a:pPr>
            <a:r>
              <a:rPr lang="en-IE" dirty="0">
                <a:latin typeface="+mj-lt"/>
              </a:rPr>
              <a:t> We are committed to retaining / sustaining manufacturing  employment levels in Ireland.  This Policy was formally announced at Strategic Manufacturing Conference on 24</a:t>
            </a:r>
            <a:r>
              <a:rPr lang="en-IE" baseline="30000" dirty="0">
                <a:latin typeface="+mj-lt"/>
              </a:rPr>
              <a:t>th</a:t>
            </a:r>
            <a:r>
              <a:rPr lang="en-IE" dirty="0">
                <a:latin typeface="+mj-lt"/>
              </a:rPr>
              <a:t> November 2011 in Gresham Hotel, Dublin with EU Commissioner Ms </a:t>
            </a:r>
            <a:r>
              <a:rPr lang="en-IE" dirty="0" err="1">
                <a:latin typeface="+mj-lt"/>
              </a:rPr>
              <a:t>Máire</a:t>
            </a:r>
            <a:r>
              <a:rPr lang="en-IE" dirty="0">
                <a:latin typeface="+mj-lt"/>
              </a:rPr>
              <a:t> </a:t>
            </a:r>
            <a:r>
              <a:rPr lang="en-IE" dirty="0" err="1">
                <a:latin typeface="+mj-lt"/>
              </a:rPr>
              <a:t>Geoghegan</a:t>
            </a:r>
            <a:r>
              <a:rPr lang="en-IE" dirty="0">
                <a:latin typeface="+mj-lt"/>
              </a:rPr>
              <a:t>-Quinn in attendance.</a:t>
            </a:r>
          </a:p>
          <a:p>
            <a:pPr marL="914400" lvl="1" indent="-457200">
              <a:lnSpc>
                <a:spcPct val="150000"/>
              </a:lnSpc>
              <a:buFont typeface="Wingdings" pitchFamily="2" charset="2"/>
              <a:buChar char="ü"/>
              <a:defRPr/>
            </a:pPr>
            <a:r>
              <a:rPr lang="en-IE" dirty="0">
                <a:latin typeface="+mj-lt"/>
              </a:rPr>
              <a:t>We are committed to collaborate with </a:t>
            </a:r>
            <a:r>
              <a:rPr lang="en-IE" b="1" u="sng" dirty="0">
                <a:latin typeface="+mj-lt"/>
              </a:rPr>
              <a:t>all</a:t>
            </a:r>
            <a:r>
              <a:rPr lang="en-IE" dirty="0">
                <a:latin typeface="+mj-lt"/>
              </a:rPr>
              <a:t> stakeholders (including Irish state agencies such as  </a:t>
            </a:r>
            <a:r>
              <a:rPr lang="en-IE" dirty="0" err="1">
                <a:latin typeface="+mj-lt"/>
              </a:rPr>
              <a:t>Forfas</a:t>
            </a:r>
            <a:r>
              <a:rPr lang="en-IE" dirty="0">
                <a:latin typeface="+mj-lt"/>
              </a:rPr>
              <a:t>, IDA, Enterprise Ireland and employers) to achieve this.</a:t>
            </a:r>
          </a:p>
          <a:p>
            <a:pPr marL="800100" lvl="1" indent="-342900">
              <a:lnSpc>
                <a:spcPct val="150000"/>
              </a:lnSpc>
              <a:buFont typeface="Wingdings" pitchFamily="2" charset="2"/>
              <a:buChar char="ü"/>
              <a:defRPr/>
            </a:pPr>
            <a:r>
              <a:rPr lang="en-IE" dirty="0">
                <a:latin typeface="+mj-lt"/>
              </a:rPr>
              <a:t>Our strategy, the introduction of Workplace Innovation, and our unique approach to its implementation, is critical to achieve our stated policy aims….i.e. saving jobs</a:t>
            </a:r>
            <a:endParaRPr lang="en-IE" sz="2000" dirty="0">
              <a:latin typeface="+mj-lt"/>
            </a:endParaRPr>
          </a:p>
        </p:txBody>
      </p:sp>
    </p:spTree>
    <p:extLst>
      <p:ext uri="{BB962C8B-B14F-4D97-AF65-F5344CB8AC3E}">
        <p14:creationId xmlns:p14="http://schemas.microsoft.com/office/powerpoint/2010/main" val="410573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IE" altLang="en-US"/>
              <a:t>A Realisation………at last!!!!</a:t>
            </a:r>
            <a:endParaRPr lang="en-US" altLang="en-US"/>
          </a:p>
        </p:txBody>
      </p:sp>
      <p:sp>
        <p:nvSpPr>
          <p:cNvPr id="10245" name="Content Placeholder 5"/>
          <p:cNvSpPr>
            <a:spLocks noGrp="1"/>
          </p:cNvSpPr>
          <p:nvPr>
            <p:ph idx="1"/>
          </p:nvPr>
        </p:nvSpPr>
        <p:spPr>
          <a:xfrm>
            <a:off x="685800" y="609600"/>
            <a:ext cx="7772400" cy="5494040"/>
          </a:xfrm>
        </p:spPr>
        <p:txBody>
          <a:bodyPr/>
          <a:lstStyle/>
          <a:p>
            <a:endParaRPr lang="en-IE" altLang="en-US" dirty="0"/>
          </a:p>
          <a:p>
            <a:endParaRPr lang="en-IE" altLang="en-US" dirty="0"/>
          </a:p>
          <a:p>
            <a:r>
              <a:rPr lang="en-IE" altLang="en-US" dirty="0"/>
              <a:t>“…. The mental capacity of our people to solve problems and improve performance, is the key to sustained competitiveness.  We need to maximise the potential of our people to deliver improved productivity using proven tools and techniques”……. </a:t>
            </a:r>
          </a:p>
          <a:p>
            <a:endParaRPr lang="en-IE" altLang="en-US" dirty="0"/>
          </a:p>
          <a:p>
            <a:r>
              <a:rPr lang="en-IE" altLang="en-US" sz="1400" dirty="0"/>
              <a:t>Source: “Applied Benchmarking for Competitiveness – A Guide for SME Owner/Managers”    Richard Keegan and Eddie O’Kelly  2004  Oak Tree Press, Cork </a:t>
            </a:r>
            <a:endParaRPr lang="en-US" altLang="en-US" sz="1400" dirty="0"/>
          </a:p>
        </p:txBody>
      </p:sp>
    </p:spTree>
    <p:extLst>
      <p:ext uri="{BB962C8B-B14F-4D97-AF65-F5344CB8AC3E}">
        <p14:creationId xmlns:p14="http://schemas.microsoft.com/office/powerpoint/2010/main" val="109758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IE" altLang="en-US"/>
              <a:t>Workplace Innovation.</a:t>
            </a:r>
            <a:endParaRPr lang="en-US" altLang="en-US"/>
          </a:p>
        </p:txBody>
      </p:sp>
      <p:sp>
        <p:nvSpPr>
          <p:cNvPr id="11267" name="Content Placeholder 2"/>
          <p:cNvSpPr>
            <a:spLocks noGrp="1"/>
          </p:cNvSpPr>
          <p:nvPr>
            <p:ph idx="1"/>
          </p:nvPr>
        </p:nvSpPr>
        <p:spPr>
          <a:xfrm>
            <a:off x="685800" y="908720"/>
            <a:ext cx="7772400" cy="5187280"/>
          </a:xfrm>
        </p:spPr>
        <p:txBody>
          <a:bodyPr/>
          <a:lstStyle/>
          <a:p>
            <a:endParaRPr lang="en-IE" altLang="en-US" dirty="0"/>
          </a:p>
          <a:p>
            <a:r>
              <a:rPr lang="en-IE" altLang="en-US" dirty="0"/>
              <a:t>SIPTU/Ideas model is the key to our unique 	approach to successful implementation of Workplace Innovation.</a:t>
            </a:r>
          </a:p>
          <a:p>
            <a:endParaRPr lang="en-IE" altLang="en-US" dirty="0"/>
          </a:p>
          <a:p>
            <a:r>
              <a:rPr lang="en-IE" altLang="en-US" dirty="0"/>
              <a:t>This presentation will outline how IDEAS/SIPTU go about unlocking this largely untapped creative potential within the entire workforce……</a:t>
            </a:r>
          </a:p>
          <a:p>
            <a:endParaRPr lang="en-US" altLang="en-US" dirty="0"/>
          </a:p>
        </p:txBody>
      </p:sp>
    </p:spTree>
    <p:extLst>
      <p:ext uri="{BB962C8B-B14F-4D97-AF65-F5344CB8AC3E}">
        <p14:creationId xmlns:p14="http://schemas.microsoft.com/office/powerpoint/2010/main" val="183385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3213" y="239713"/>
            <a:ext cx="8229600" cy="603250"/>
          </a:xfrm>
        </p:spPr>
        <p:txBody>
          <a:bodyPr/>
          <a:lstStyle/>
          <a:p>
            <a:pPr algn="ctr"/>
            <a:r>
              <a:rPr lang="en-IE" altLang="en-US" dirty="0"/>
              <a:t>How do we enable this potential ?</a:t>
            </a:r>
            <a:endParaRPr lang="en-US" altLang="en-US" dirty="0"/>
          </a:p>
        </p:txBody>
      </p:sp>
      <p:sp>
        <p:nvSpPr>
          <p:cNvPr id="12291" name="Content Placeholder 2"/>
          <p:cNvSpPr>
            <a:spLocks noGrp="1"/>
          </p:cNvSpPr>
          <p:nvPr>
            <p:ph idx="1"/>
          </p:nvPr>
        </p:nvSpPr>
        <p:spPr>
          <a:xfrm>
            <a:off x="611560" y="842963"/>
            <a:ext cx="7772400" cy="4114800"/>
          </a:xfrm>
        </p:spPr>
        <p:txBody>
          <a:bodyPr/>
          <a:lstStyle/>
          <a:p>
            <a:pPr marL="0" indent="0">
              <a:buNone/>
            </a:pPr>
            <a:endParaRPr lang="en-IE" altLang="en-US" sz="2400" dirty="0"/>
          </a:p>
          <a:p>
            <a:pPr marL="0" indent="0">
              <a:buNone/>
            </a:pPr>
            <a:r>
              <a:rPr lang="en-IE" altLang="en-US" sz="2400" dirty="0"/>
              <a:t>We have developed a unique joint union-management approach to implementing Workplace Innovation……which,</a:t>
            </a:r>
          </a:p>
          <a:p>
            <a:endParaRPr lang="en-IE" altLang="en-US" sz="2400" dirty="0"/>
          </a:p>
          <a:p>
            <a:r>
              <a:rPr lang="en-IE" altLang="en-US" sz="2400" dirty="0"/>
              <a:t>Acknowledges existing skills/experience,</a:t>
            </a:r>
          </a:p>
          <a:p>
            <a:endParaRPr lang="en-IE" altLang="en-US" sz="2400" dirty="0"/>
          </a:p>
          <a:p>
            <a:r>
              <a:rPr lang="en-IE" altLang="en-US" sz="2400" dirty="0"/>
              <a:t>Encourages engagement, builds trust, </a:t>
            </a:r>
            <a:r>
              <a:rPr lang="en-IE" altLang="en-US" sz="2400" i="1" dirty="0"/>
              <a:t>and</a:t>
            </a:r>
            <a:r>
              <a:rPr lang="en-IE" altLang="en-US" sz="2400" dirty="0"/>
              <a:t> </a:t>
            </a:r>
          </a:p>
          <a:p>
            <a:pPr marL="0" indent="0">
              <a:buNone/>
            </a:pPr>
            <a:r>
              <a:rPr lang="en-IE" altLang="en-US" sz="2400" dirty="0"/>
              <a:t> </a:t>
            </a:r>
          </a:p>
          <a:p>
            <a:r>
              <a:rPr lang="en-IE" altLang="en-US" sz="2400" dirty="0"/>
              <a:t>Through genuine employee involvement we can  then unlock this highly creative, and largely untapped, potential within the entire workforce</a:t>
            </a:r>
            <a:r>
              <a:rPr lang="en-IE" altLang="en-US" dirty="0"/>
              <a:t>.</a:t>
            </a:r>
            <a:endParaRPr lang="en-US" altLang="en-US" dirty="0"/>
          </a:p>
        </p:txBody>
      </p:sp>
    </p:spTree>
    <p:extLst>
      <p:ext uri="{BB962C8B-B14F-4D97-AF65-F5344CB8AC3E}">
        <p14:creationId xmlns:p14="http://schemas.microsoft.com/office/powerpoint/2010/main" val="78900748"/>
      </p:ext>
    </p:extLst>
  </p:cSld>
  <p:clrMapOvr>
    <a:masterClrMapping/>
  </p:clrMapOvr>
</p:sld>
</file>

<file path=ppt/theme/theme1.xml><?xml version="1.0" encoding="utf-8"?>
<a:theme xmlns:a="http://schemas.openxmlformats.org/drawingml/2006/main" name="Theme Divisional Conference">
  <a:themeElements>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IE"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IE" sz="2400" b="0" i="0" u="none" strike="noStrike" cap="none" normalizeH="0" baseline="0" smtClean="0">
            <a:ln>
              <a:noFill/>
            </a:ln>
            <a:solidFill>
              <a:schemeClr val="tx1"/>
            </a:solidFill>
            <a:effectLst/>
            <a:latin typeface="Times"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9091</TotalTime>
  <Words>1508</Words>
  <Application>Microsoft Office PowerPoint</Application>
  <PresentationFormat>On-screen Show (4:3)</PresentationFormat>
  <Paragraphs>236</Paragraphs>
  <Slides>17</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Baskerville Old Face</vt:lpstr>
      <vt:lpstr>Calibri</vt:lpstr>
      <vt:lpstr>Century Schoolbook</vt:lpstr>
      <vt:lpstr>Times New Roman</vt:lpstr>
      <vt:lpstr>Trebuchet MS Bold</vt:lpstr>
      <vt:lpstr>Verdana</vt:lpstr>
      <vt:lpstr>Wingdings</vt:lpstr>
      <vt:lpstr>Theme Divisional Conference</vt:lpstr>
      <vt:lpstr>    Gerry McCormack  Deputy General Secretary – Private Sector     </vt:lpstr>
      <vt:lpstr>    What benefits for Trade Unions &amp; Workers with WPI? What is SIPTU/IDEAS Institute Model for WPI ? What’s next ? And where do we go from here?</vt:lpstr>
      <vt:lpstr>What benefits for Trade Unions &amp; Workers with WPI?</vt:lpstr>
      <vt:lpstr>What is SIPTU/IDEAS Institute Model for WPI ? </vt:lpstr>
      <vt:lpstr>PowerPoint Presentation</vt:lpstr>
      <vt:lpstr> SIPTU /IDEAS                                                   Joint Policy Initiative -- 2011 </vt:lpstr>
      <vt:lpstr>A Realisation………at last!!!!</vt:lpstr>
      <vt:lpstr>Workplace Innovation.</vt:lpstr>
      <vt:lpstr>How do we enable this potential ?</vt:lpstr>
      <vt:lpstr>The Challenge………………………… </vt:lpstr>
      <vt:lpstr>When Major Change is to be Implemented,  3 Options may be considered:-</vt:lpstr>
      <vt:lpstr>Our approach draws on each option – and combines all three…………..!!</vt:lpstr>
      <vt:lpstr>OUR MODEL – Establish a Joint approach involving all players..</vt:lpstr>
      <vt:lpstr>Current list of companies engaged ……</vt:lpstr>
      <vt:lpstr>The story thus far…. ….</vt:lpstr>
      <vt:lpstr>What’s next ? And where do we go from here?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Services Division</dc:title>
  <dc:creator>John King</dc:creator>
  <cp:lastModifiedBy>Brendan McGinty</cp:lastModifiedBy>
  <cp:revision>313</cp:revision>
  <cp:lastPrinted>2015-02-18T11:36:59Z</cp:lastPrinted>
  <dcterms:created xsi:type="dcterms:W3CDTF">2011-01-14T08:45:27Z</dcterms:created>
  <dcterms:modified xsi:type="dcterms:W3CDTF">2017-09-27T14:34:28Z</dcterms:modified>
</cp:coreProperties>
</file>