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9" r:id="rId2"/>
    <p:sldId id="303" r:id="rId3"/>
    <p:sldId id="297" r:id="rId4"/>
    <p:sldId id="271" r:id="rId5"/>
    <p:sldId id="272" r:id="rId6"/>
    <p:sldId id="275" r:id="rId7"/>
    <p:sldId id="470" r:id="rId8"/>
    <p:sldId id="268" r:id="rId9"/>
    <p:sldId id="263" r:id="rId10"/>
    <p:sldId id="281" r:id="rId11"/>
    <p:sldId id="273" r:id="rId12"/>
    <p:sldId id="453" r:id="rId13"/>
    <p:sldId id="394" r:id="rId14"/>
    <p:sldId id="393" r:id="rId15"/>
    <p:sldId id="386" r:id="rId16"/>
    <p:sldId id="451" r:id="rId17"/>
    <p:sldId id="452" r:id="rId18"/>
    <p:sldId id="464" r:id="rId19"/>
    <p:sldId id="455" r:id="rId20"/>
    <p:sldId id="467" r:id="rId21"/>
    <p:sldId id="466" r:id="rId22"/>
    <p:sldId id="456" r:id="rId23"/>
    <p:sldId id="458" r:id="rId24"/>
    <p:sldId id="459" r:id="rId25"/>
    <p:sldId id="460" r:id="rId26"/>
    <p:sldId id="461" r:id="rId27"/>
    <p:sldId id="462" r:id="rId28"/>
    <p:sldId id="463" r:id="rId29"/>
    <p:sldId id="468" r:id="rId30"/>
    <p:sldId id="39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ADC1"/>
    <a:srgbClr val="152D38"/>
    <a:srgbClr val="E99F54"/>
    <a:srgbClr val="272A2B"/>
    <a:srgbClr val="F7F2C7"/>
    <a:srgbClr val="E6D2E5"/>
    <a:srgbClr val="D3EBED"/>
    <a:srgbClr val="CFD8EB"/>
    <a:srgbClr val="D7E6EA"/>
    <a:srgbClr val="150E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4660"/>
  </p:normalViewPr>
  <p:slideViewPr>
    <p:cSldViewPr>
      <p:cViewPr varScale="1">
        <p:scale>
          <a:sx n="86" d="100"/>
          <a:sy n="86" d="100"/>
        </p:scale>
        <p:origin x="-696" y="-96"/>
      </p:cViewPr>
      <p:guideLst>
        <p:guide orient="horz" pos="2160"/>
        <p:guide pos="3840"/>
      </p:guideLst>
    </p:cSldViewPr>
  </p:slideViewPr>
  <p:notesTextViewPr>
    <p:cViewPr>
      <p:scale>
        <a:sx n="3" d="2"/>
        <a:sy n="3" d="2"/>
      </p:scale>
      <p:origin x="0" y="0"/>
    </p:cViewPr>
  </p:notesTextViewPr>
  <p:sorterViewPr>
    <p:cViewPr>
      <p:scale>
        <a:sx n="66" d="100"/>
        <a:sy n="66" d="100"/>
      </p:scale>
      <p:origin x="0" y="-343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solidFill>
              <a:srgbClr val="152D38"/>
            </a:solidFill>
          </c:spPr>
          <c:dPt>
            <c:idx val="0"/>
            <c:bubble3D val="0"/>
            <c:spPr>
              <a:solidFill>
                <a:srgbClr val="E99F54"/>
              </a:solidFill>
              <a:ln w="18947">
                <a:solidFill>
                  <a:schemeClr val="lt1"/>
                </a:solidFill>
              </a:ln>
              <a:effectLst/>
            </c:spPr>
            <c:extLst xmlns:c16r2="http://schemas.microsoft.com/office/drawing/2015/06/chart">
              <c:ext xmlns:c16="http://schemas.microsoft.com/office/drawing/2014/chart" uri="{C3380CC4-5D6E-409C-BE32-E72D297353CC}">
                <c16:uniqueId val="{00000001-54AB-4CD7-8B4C-F43387A7F30C}"/>
              </c:ext>
            </c:extLst>
          </c:dPt>
          <c:dPt>
            <c:idx val="1"/>
            <c:bubble3D val="0"/>
            <c:explosion val="1"/>
            <c:spPr>
              <a:solidFill>
                <a:srgbClr val="152D38"/>
              </a:solidFill>
              <a:ln w="18947">
                <a:solidFill>
                  <a:schemeClr val="lt1"/>
                </a:solidFill>
              </a:ln>
              <a:effectLst/>
            </c:spPr>
            <c:extLst xmlns:c16r2="http://schemas.microsoft.com/office/drawing/2015/06/chart">
              <c:ext xmlns:c16="http://schemas.microsoft.com/office/drawing/2014/chart" uri="{C3380CC4-5D6E-409C-BE32-E72D297353CC}">
                <c16:uniqueId val="{00000003-54AB-4CD7-8B4C-F43387A7F30C}"/>
              </c:ext>
            </c:extLst>
          </c:dPt>
          <c:cat>
            <c:strRef>
              <c:f>Sheet1!$A$2:$A$3</c:f>
              <c:strCache>
                <c:ptCount val="2"/>
                <c:pt idx="0">
                  <c:v>Companies using evidence-based workplace practices systematically</c:v>
                </c:pt>
                <c:pt idx="1">
                  <c:v>The long tail</c:v>
                </c:pt>
              </c:strCache>
            </c:strRef>
          </c:cat>
          <c:val>
            <c:numRef>
              <c:f>Sheet1!$B$2:$B$3</c:f>
              <c:numCache>
                <c:formatCode>General</c:formatCode>
                <c:ptCount val="2"/>
                <c:pt idx="0">
                  <c:v>15</c:v>
                </c:pt>
                <c:pt idx="1">
                  <c:v>85</c:v>
                </c:pt>
              </c:numCache>
            </c:numRef>
          </c:val>
          <c:extLst xmlns:c16r2="http://schemas.microsoft.com/office/drawing/2015/06/chart">
            <c:ext xmlns:c16="http://schemas.microsoft.com/office/drawing/2014/chart" uri="{C3380CC4-5D6E-409C-BE32-E72D297353CC}">
              <c16:uniqueId val="{00000004-54AB-4CD7-8B4C-F43387A7F30C}"/>
            </c:ext>
          </c:extLst>
        </c:ser>
        <c:dLbls>
          <c:showLegendKey val="0"/>
          <c:showVal val="0"/>
          <c:showCatName val="0"/>
          <c:showSerName val="0"/>
          <c:showPercent val="0"/>
          <c:showBubbleSize val="0"/>
          <c:showLeaderLines val="1"/>
        </c:dLbls>
        <c:firstSliceAng val="65"/>
      </c:pieChart>
      <c:spPr>
        <a:noFill/>
        <a:ln w="25362">
          <a:noFill/>
        </a:ln>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0.34394</cdr:x>
      <cdr:y>0.54284</cdr:y>
    </cdr:from>
    <cdr:to>
      <cdr:x>0.68927</cdr:x>
      <cdr:y>0.74385</cdr:y>
    </cdr:to>
    <cdr:sp macro="" textlink="">
      <cdr:nvSpPr>
        <cdr:cNvPr id="2" name="TextBox 1"/>
        <cdr:cNvSpPr txBox="1"/>
      </cdr:nvSpPr>
      <cdr:spPr>
        <a:xfrm xmlns:a="http://schemas.openxmlformats.org/drawingml/2006/main">
          <a:off x="2590277" y="2429481"/>
          <a:ext cx="2600775" cy="8996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a:p>
      </cdr:txBody>
    </cdr:sp>
  </cdr:relSizeAnchor>
  <cdr:relSizeAnchor xmlns:cdr="http://schemas.openxmlformats.org/drawingml/2006/chartDrawing">
    <cdr:from>
      <cdr:x>0.21447</cdr:x>
      <cdr:y>0.44084</cdr:y>
    </cdr:from>
    <cdr:to>
      <cdr:x>0.5</cdr:x>
      <cdr:y>0.64963</cdr:y>
    </cdr:to>
    <cdr:sp macro="" textlink="">
      <cdr:nvSpPr>
        <cdr:cNvPr id="3" name="TextBox 2"/>
        <cdr:cNvSpPr txBox="1"/>
      </cdr:nvSpPr>
      <cdr:spPr>
        <a:xfrm xmlns:a="http://schemas.openxmlformats.org/drawingml/2006/main">
          <a:off x="1535979" y="2025993"/>
          <a:ext cx="2044893" cy="9595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2600" dirty="0">
              <a:solidFill>
                <a:schemeClr val="bg1"/>
              </a:solidFill>
              <a:latin typeface="Palanquin Medium" panose="020B0004020203020204" pitchFamily="34" charset="0"/>
              <a:cs typeface="Palanquin Medium" panose="020B0004020203020204" pitchFamily="34" charset="0"/>
            </a:rPr>
            <a:t>Lost opportunity</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2D1929-C819-41E0-B6E4-07612894C215}" type="datetimeFigureOut">
              <a:rPr lang="en-GB" smtClean="0"/>
              <a:t>09/11/2017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542FA6-0068-47F0-993E-CF02205C0977}" type="slidenum">
              <a:rPr lang="en-GB" smtClean="0"/>
              <a:t>‹#›</a:t>
            </a:fld>
            <a:endParaRPr lang="en-GB"/>
          </a:p>
        </p:txBody>
      </p:sp>
    </p:spTree>
    <p:extLst>
      <p:ext uri="{BB962C8B-B14F-4D97-AF65-F5344CB8AC3E}">
        <p14:creationId xmlns:p14="http://schemas.microsoft.com/office/powerpoint/2010/main" val="318650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70C476-5985-40A3-BBDB-0FE0BAE9FA4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6499"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3"/>
          <p:cNvSpPr>
            <a:spLocks noGrp="1" noChangeArrowheads="1"/>
          </p:cNvSpPr>
          <p:nvPr>
            <p:ph type="body" idx="1"/>
          </p:nvPr>
        </p:nvSpPr>
        <p:spPr bwMode="auto">
          <a:xfrm>
            <a:off x="914400" y="4341126"/>
            <a:ext cx="5029200" cy="41157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ea typeface="ＭＳ Ｐゴシック" panose="020B0600070205080204" pitchFamily="34" charset="-128"/>
            </a:endParaRPr>
          </a:p>
        </p:txBody>
      </p:sp>
    </p:spTree>
    <p:extLst>
      <p:ext uri="{BB962C8B-B14F-4D97-AF65-F5344CB8AC3E}">
        <p14:creationId xmlns:p14="http://schemas.microsoft.com/office/powerpoint/2010/main" val="2018079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F542FA6-0068-47F0-993E-CF02205C0977}" type="slidenum">
              <a:rPr lang="en-GB" smtClean="0"/>
              <a:t>10</a:t>
            </a:fld>
            <a:endParaRPr lang="en-GB"/>
          </a:p>
        </p:txBody>
      </p:sp>
    </p:spTree>
    <p:extLst>
      <p:ext uri="{BB962C8B-B14F-4D97-AF65-F5344CB8AC3E}">
        <p14:creationId xmlns:p14="http://schemas.microsoft.com/office/powerpoint/2010/main" val="3633190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TextEdit="1"/>
          </p:cNvSpPr>
          <p:nvPr>
            <p:ph type="sldImg"/>
          </p:nvPr>
        </p:nvSpPr>
        <p:spPr bwMode="auto">
          <a:xfrm>
            <a:off x="439738" y="1252538"/>
            <a:ext cx="6008687" cy="3381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Tree>
    <p:extLst>
      <p:ext uri="{BB962C8B-B14F-4D97-AF65-F5344CB8AC3E}">
        <p14:creationId xmlns:p14="http://schemas.microsoft.com/office/powerpoint/2010/main" val="1306226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70C476-5985-40A3-BBDB-0FE0BAE9FA44}"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3"/>
          <p:cNvSpPr>
            <a:spLocks noGrp="1" noChangeArrowheads="1"/>
          </p:cNvSpPr>
          <p:nvPr>
            <p:ph type="body" idx="1"/>
          </p:nvPr>
        </p:nvSpPr>
        <p:spPr bwMode="auto">
          <a:xfrm>
            <a:off x="914400" y="4341126"/>
            <a:ext cx="5029200" cy="41157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ea typeface="ＭＳ Ｐゴシック" panose="020B0600070205080204" pitchFamily="34" charset="-128"/>
            </a:endParaRPr>
          </a:p>
        </p:txBody>
      </p:sp>
    </p:spTree>
    <p:extLst>
      <p:ext uri="{BB962C8B-B14F-4D97-AF65-F5344CB8AC3E}">
        <p14:creationId xmlns:p14="http://schemas.microsoft.com/office/powerpoint/2010/main" val="2550605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001" indent="-301923">
              <a:defRPr>
                <a:solidFill>
                  <a:schemeClr val="tx1"/>
                </a:solidFill>
                <a:latin typeface="Arial" panose="020B0604020202020204" pitchFamily="34" charset="0"/>
              </a:defRPr>
            </a:lvl2pPr>
            <a:lvl3pPr marL="1207694" indent="-241539">
              <a:defRPr>
                <a:solidFill>
                  <a:schemeClr val="tx1"/>
                </a:solidFill>
                <a:latin typeface="Arial" panose="020B0604020202020204" pitchFamily="34" charset="0"/>
              </a:defRPr>
            </a:lvl3pPr>
            <a:lvl4pPr marL="1690771" indent="-241539">
              <a:defRPr>
                <a:solidFill>
                  <a:schemeClr val="tx1"/>
                </a:solidFill>
                <a:latin typeface="Arial" panose="020B0604020202020204" pitchFamily="34" charset="0"/>
              </a:defRPr>
            </a:lvl4pPr>
            <a:lvl5pPr marL="2173849" indent="-241539">
              <a:defRPr>
                <a:solidFill>
                  <a:schemeClr val="tx1"/>
                </a:solidFill>
                <a:latin typeface="Arial" panose="020B0604020202020204" pitchFamily="34" charset="0"/>
              </a:defRPr>
            </a:lvl5pPr>
            <a:lvl6pPr marL="2656926" indent="-241539" eaLnBrk="0" fontAlgn="base" hangingPunct="0">
              <a:spcBef>
                <a:spcPct val="0"/>
              </a:spcBef>
              <a:spcAft>
                <a:spcPct val="0"/>
              </a:spcAft>
              <a:defRPr>
                <a:solidFill>
                  <a:schemeClr val="tx1"/>
                </a:solidFill>
                <a:latin typeface="Arial" panose="020B0604020202020204" pitchFamily="34" charset="0"/>
              </a:defRPr>
            </a:lvl6pPr>
            <a:lvl7pPr marL="3140004" indent="-241539" eaLnBrk="0" fontAlgn="base" hangingPunct="0">
              <a:spcBef>
                <a:spcPct val="0"/>
              </a:spcBef>
              <a:spcAft>
                <a:spcPct val="0"/>
              </a:spcAft>
              <a:defRPr>
                <a:solidFill>
                  <a:schemeClr val="tx1"/>
                </a:solidFill>
                <a:latin typeface="Arial" panose="020B0604020202020204" pitchFamily="34" charset="0"/>
              </a:defRPr>
            </a:lvl7pPr>
            <a:lvl8pPr marL="3623081" indent="-241539" eaLnBrk="0" fontAlgn="base" hangingPunct="0">
              <a:spcBef>
                <a:spcPct val="0"/>
              </a:spcBef>
              <a:spcAft>
                <a:spcPct val="0"/>
              </a:spcAft>
              <a:defRPr>
                <a:solidFill>
                  <a:schemeClr val="tx1"/>
                </a:solidFill>
                <a:latin typeface="Arial" panose="020B0604020202020204" pitchFamily="34" charset="0"/>
              </a:defRPr>
            </a:lvl8pPr>
            <a:lvl9pPr marL="4106159" indent="-241539"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B582EB2-DFE1-43D9-8BB8-598854D84B49}" type="slidenum">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3363" name="Rectangle 2"/>
          <p:cNvSpPr>
            <a:spLocks noGrp="1" noRot="1" noChangeAspect="1" noChangeArrowheads="1" noTextEdit="1"/>
          </p:cNvSpPr>
          <p:nvPr>
            <p:ph type="sldImg"/>
          </p:nvPr>
        </p:nvSpPr>
        <p:spPr bwMode="auto">
          <a:xfrm>
            <a:off x="439738" y="1252538"/>
            <a:ext cx="6008687" cy="3381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031957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001" indent="-301923">
              <a:defRPr>
                <a:solidFill>
                  <a:schemeClr val="tx1"/>
                </a:solidFill>
                <a:latin typeface="Arial" panose="020B0604020202020204" pitchFamily="34" charset="0"/>
              </a:defRPr>
            </a:lvl2pPr>
            <a:lvl3pPr marL="1207694" indent="-241539">
              <a:defRPr>
                <a:solidFill>
                  <a:schemeClr val="tx1"/>
                </a:solidFill>
                <a:latin typeface="Arial" panose="020B0604020202020204" pitchFamily="34" charset="0"/>
              </a:defRPr>
            </a:lvl3pPr>
            <a:lvl4pPr marL="1690771" indent="-241539">
              <a:defRPr>
                <a:solidFill>
                  <a:schemeClr val="tx1"/>
                </a:solidFill>
                <a:latin typeface="Arial" panose="020B0604020202020204" pitchFamily="34" charset="0"/>
              </a:defRPr>
            </a:lvl4pPr>
            <a:lvl5pPr marL="2173849" indent="-241539">
              <a:defRPr>
                <a:solidFill>
                  <a:schemeClr val="tx1"/>
                </a:solidFill>
                <a:latin typeface="Arial" panose="020B0604020202020204" pitchFamily="34" charset="0"/>
              </a:defRPr>
            </a:lvl5pPr>
            <a:lvl6pPr marL="2656926" indent="-241539" eaLnBrk="0" fontAlgn="base" hangingPunct="0">
              <a:spcBef>
                <a:spcPct val="0"/>
              </a:spcBef>
              <a:spcAft>
                <a:spcPct val="0"/>
              </a:spcAft>
              <a:defRPr>
                <a:solidFill>
                  <a:schemeClr val="tx1"/>
                </a:solidFill>
                <a:latin typeface="Arial" panose="020B0604020202020204" pitchFamily="34" charset="0"/>
              </a:defRPr>
            </a:lvl6pPr>
            <a:lvl7pPr marL="3140004" indent="-241539" eaLnBrk="0" fontAlgn="base" hangingPunct="0">
              <a:spcBef>
                <a:spcPct val="0"/>
              </a:spcBef>
              <a:spcAft>
                <a:spcPct val="0"/>
              </a:spcAft>
              <a:defRPr>
                <a:solidFill>
                  <a:schemeClr val="tx1"/>
                </a:solidFill>
                <a:latin typeface="Arial" panose="020B0604020202020204" pitchFamily="34" charset="0"/>
              </a:defRPr>
            </a:lvl7pPr>
            <a:lvl8pPr marL="3623081" indent="-241539" eaLnBrk="0" fontAlgn="base" hangingPunct="0">
              <a:spcBef>
                <a:spcPct val="0"/>
              </a:spcBef>
              <a:spcAft>
                <a:spcPct val="0"/>
              </a:spcAft>
              <a:defRPr>
                <a:solidFill>
                  <a:schemeClr val="tx1"/>
                </a:solidFill>
                <a:latin typeface="Arial" panose="020B0604020202020204" pitchFamily="34" charset="0"/>
              </a:defRPr>
            </a:lvl8pPr>
            <a:lvl9pPr marL="4106159" indent="-241539"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0957E7F-D912-4804-9C83-0091065992BE}" type="slidenum">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4691" name="Rectangle 2"/>
          <p:cNvSpPr>
            <a:spLocks noGrp="1" noRot="1" noChangeAspect="1" noChangeArrowheads="1" noTextEdit="1"/>
          </p:cNvSpPr>
          <p:nvPr>
            <p:ph type="sldImg"/>
          </p:nvPr>
        </p:nvSpPr>
        <p:spPr bwMode="auto">
          <a:xfrm>
            <a:off x="439738" y="1252538"/>
            <a:ext cx="6008687" cy="3381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372755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F542FA6-0068-47F0-993E-CF02205C0977}" type="slidenum">
              <a:rPr lang="en-GB" smtClean="0"/>
              <a:t>15</a:t>
            </a:fld>
            <a:endParaRPr lang="en-GB"/>
          </a:p>
        </p:txBody>
      </p:sp>
    </p:spTree>
    <p:extLst>
      <p:ext uri="{BB962C8B-B14F-4D97-AF65-F5344CB8AC3E}">
        <p14:creationId xmlns:p14="http://schemas.microsoft.com/office/powerpoint/2010/main" val="4146706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spect="1" noTextEdit="1"/>
          </p:cNvSpPr>
          <p:nvPr>
            <p:ph type="sldImg"/>
          </p:nvPr>
        </p:nvSpPr>
        <p:spPr bwMode="auto">
          <a:xfrm>
            <a:off x="439738" y="1252538"/>
            <a:ext cx="6008687" cy="3381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Tree>
    <p:extLst>
      <p:ext uri="{BB962C8B-B14F-4D97-AF65-F5344CB8AC3E}">
        <p14:creationId xmlns:p14="http://schemas.microsoft.com/office/powerpoint/2010/main" val="2037971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F542FA6-0068-47F0-993E-CF02205C0977}" type="slidenum">
              <a:rPr lang="en-GB" smtClean="0"/>
              <a:t>17</a:t>
            </a:fld>
            <a:endParaRPr lang="en-GB"/>
          </a:p>
        </p:txBody>
      </p:sp>
    </p:spTree>
    <p:extLst>
      <p:ext uri="{BB962C8B-B14F-4D97-AF65-F5344CB8AC3E}">
        <p14:creationId xmlns:p14="http://schemas.microsoft.com/office/powerpoint/2010/main" val="1250579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891D06-9563-4F23-BC61-98B75F75CB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326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42FA6-0068-47F0-993E-CF02205C09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202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TextEdit="1"/>
          </p:cNvSpPr>
          <p:nvPr>
            <p:ph type="sldImg"/>
          </p:nvPr>
        </p:nvSpPr>
        <p:spPr bwMode="auto">
          <a:xfrm>
            <a:off x="439738" y="1252538"/>
            <a:ext cx="6008687" cy="3381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Tree>
    <p:extLst>
      <p:ext uri="{BB962C8B-B14F-4D97-AF65-F5344CB8AC3E}">
        <p14:creationId xmlns:p14="http://schemas.microsoft.com/office/powerpoint/2010/main" val="2588209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42FA6-0068-47F0-993E-CF02205C09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49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6891D06-9563-4F23-BC61-98B75F75CBF8}" type="slidenum">
              <a:rPr lang="en-GB" smtClean="0"/>
              <a:t>21</a:t>
            </a:fld>
            <a:endParaRPr lang="en-GB"/>
          </a:p>
        </p:txBody>
      </p:sp>
    </p:spTree>
    <p:extLst>
      <p:ext uri="{BB962C8B-B14F-4D97-AF65-F5344CB8AC3E}">
        <p14:creationId xmlns:p14="http://schemas.microsoft.com/office/powerpoint/2010/main" val="1670104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891D06-9563-4F23-BC61-98B75F75CB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353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891D06-9563-4F23-BC61-98B75F75CB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522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891D06-9563-4F23-BC61-98B75F75CB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318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891D06-9563-4F23-BC61-98B75F75CB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208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891D06-9563-4F23-BC61-98B75F75CB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053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891D06-9563-4F23-BC61-98B75F75CB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9803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891D06-9563-4F23-BC61-98B75F75CB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434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542FA6-0068-47F0-993E-CF02205C0977}" type="slidenum">
              <a:rPr lang="en-GB" smtClean="0"/>
              <a:t>29</a:t>
            </a:fld>
            <a:endParaRPr lang="en-GB"/>
          </a:p>
        </p:txBody>
      </p:sp>
    </p:spTree>
    <p:extLst>
      <p:ext uri="{BB962C8B-B14F-4D97-AF65-F5344CB8AC3E}">
        <p14:creationId xmlns:p14="http://schemas.microsoft.com/office/powerpoint/2010/main" val="3297198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70C476-5985-40A3-BBDB-0FE0BAE9FA44}" type="slidenum">
              <a:rPr lang="en-GB" altLang="en-US" sz="1200" smtClean="0">
                <a:solidFill>
                  <a:srgbClr val="000000"/>
                </a:solidFill>
                <a:ea typeface="ＭＳ Ｐゴシック" panose="020B0600070205080204" pitchFamily="34" charset="-128"/>
              </a:rPr>
              <a:pPr/>
              <a:t>3</a:t>
            </a:fld>
            <a:endParaRPr lang="en-GB" altLang="en-US" sz="1200">
              <a:solidFill>
                <a:srgbClr val="000000"/>
              </a:solidFill>
              <a:ea typeface="ＭＳ Ｐゴシック" panose="020B0600070205080204" pitchFamily="34" charset="-128"/>
            </a:endParaRP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3"/>
          <p:cNvSpPr>
            <a:spLocks noGrp="1" noChangeArrowheads="1"/>
          </p:cNvSpPr>
          <p:nvPr>
            <p:ph type="body" idx="1"/>
          </p:nvPr>
        </p:nvSpPr>
        <p:spPr bwMode="auto">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ea typeface="ＭＳ Ｐゴシック" panose="020B0600070205080204" pitchFamily="34" charset="-128"/>
            </a:endParaRPr>
          </a:p>
        </p:txBody>
      </p:sp>
    </p:spTree>
    <p:extLst>
      <p:ext uri="{BB962C8B-B14F-4D97-AF65-F5344CB8AC3E}">
        <p14:creationId xmlns:p14="http://schemas.microsoft.com/office/powerpoint/2010/main" val="1988780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6891D06-9563-4F23-BC61-98B75F75CBF8}" type="slidenum">
              <a:rPr lang="en-GB" smtClean="0"/>
              <a:t>30</a:t>
            </a:fld>
            <a:endParaRPr lang="en-GB"/>
          </a:p>
        </p:txBody>
      </p:sp>
    </p:spTree>
    <p:extLst>
      <p:ext uri="{BB962C8B-B14F-4D97-AF65-F5344CB8AC3E}">
        <p14:creationId xmlns:p14="http://schemas.microsoft.com/office/powerpoint/2010/main" val="987775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359-0FC6-4D36-8F16-2DA49E46582C}"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967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359-0FC6-4D36-8F16-2DA49E46582C}"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080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001" indent="-301923">
              <a:defRPr>
                <a:solidFill>
                  <a:schemeClr val="tx1"/>
                </a:solidFill>
                <a:latin typeface="Arial" panose="020B0604020202020204" pitchFamily="34" charset="0"/>
              </a:defRPr>
            </a:lvl2pPr>
            <a:lvl3pPr marL="1207694" indent="-241539">
              <a:defRPr>
                <a:solidFill>
                  <a:schemeClr val="tx1"/>
                </a:solidFill>
                <a:latin typeface="Arial" panose="020B0604020202020204" pitchFamily="34" charset="0"/>
              </a:defRPr>
            </a:lvl3pPr>
            <a:lvl4pPr marL="1690771" indent="-241539">
              <a:defRPr>
                <a:solidFill>
                  <a:schemeClr val="tx1"/>
                </a:solidFill>
                <a:latin typeface="Arial" panose="020B0604020202020204" pitchFamily="34" charset="0"/>
              </a:defRPr>
            </a:lvl4pPr>
            <a:lvl5pPr marL="2173849" indent="-241539">
              <a:defRPr>
                <a:solidFill>
                  <a:schemeClr val="tx1"/>
                </a:solidFill>
                <a:latin typeface="Arial" panose="020B0604020202020204" pitchFamily="34" charset="0"/>
              </a:defRPr>
            </a:lvl5pPr>
            <a:lvl6pPr marL="2656926" indent="-241539" eaLnBrk="0" fontAlgn="base" hangingPunct="0">
              <a:spcBef>
                <a:spcPct val="0"/>
              </a:spcBef>
              <a:spcAft>
                <a:spcPct val="0"/>
              </a:spcAft>
              <a:defRPr>
                <a:solidFill>
                  <a:schemeClr val="tx1"/>
                </a:solidFill>
                <a:latin typeface="Arial" panose="020B0604020202020204" pitchFamily="34" charset="0"/>
              </a:defRPr>
            </a:lvl6pPr>
            <a:lvl7pPr marL="3140004" indent="-241539" eaLnBrk="0" fontAlgn="base" hangingPunct="0">
              <a:spcBef>
                <a:spcPct val="0"/>
              </a:spcBef>
              <a:spcAft>
                <a:spcPct val="0"/>
              </a:spcAft>
              <a:defRPr>
                <a:solidFill>
                  <a:schemeClr val="tx1"/>
                </a:solidFill>
                <a:latin typeface="Arial" panose="020B0604020202020204" pitchFamily="34" charset="0"/>
              </a:defRPr>
            </a:lvl7pPr>
            <a:lvl8pPr marL="3623081" indent="-241539" eaLnBrk="0" fontAlgn="base" hangingPunct="0">
              <a:spcBef>
                <a:spcPct val="0"/>
              </a:spcBef>
              <a:spcAft>
                <a:spcPct val="0"/>
              </a:spcAft>
              <a:defRPr>
                <a:solidFill>
                  <a:schemeClr val="tx1"/>
                </a:solidFill>
                <a:latin typeface="Arial" panose="020B0604020202020204" pitchFamily="34" charset="0"/>
              </a:defRPr>
            </a:lvl8pPr>
            <a:lvl9pPr marL="4106159" indent="-241539" eaLnBrk="0" fontAlgn="base" hangingPunct="0">
              <a:spcBef>
                <a:spcPct val="0"/>
              </a:spcBef>
              <a:spcAft>
                <a:spcPct val="0"/>
              </a:spcAft>
              <a:defRPr>
                <a:solidFill>
                  <a:schemeClr val="tx1"/>
                </a:solidFill>
                <a:latin typeface="Arial" panose="020B0604020202020204" pitchFamily="34" charset="0"/>
              </a:defRPr>
            </a:lvl9pPr>
          </a:lstStyle>
          <a:p>
            <a:fld id="{90957E7F-D912-4804-9C83-0091065992BE}" type="slidenum">
              <a:rPr lang="en-GB" altLang="en-US">
                <a:solidFill>
                  <a:srgbClr val="000000"/>
                </a:solidFill>
                <a:latin typeface="Times New Roman" panose="02020603050405020304" pitchFamily="18" charset="0"/>
              </a:rPr>
              <a:pPr/>
              <a:t>6</a:t>
            </a:fld>
            <a:endParaRPr lang="en-GB" altLang="en-US">
              <a:solidFill>
                <a:srgbClr val="000000"/>
              </a:solidFill>
              <a:latin typeface="Times New Roman" panose="02020603050405020304" pitchFamily="18" charset="0"/>
            </a:endParaRPr>
          </a:p>
        </p:txBody>
      </p:sp>
      <p:sp>
        <p:nvSpPr>
          <p:cNvPr id="114691" name="Rectangle 2"/>
          <p:cNvSpPr>
            <a:spLocks noGrp="1" noRot="1" noChangeAspect="1" noChangeArrowheads="1" noTextEdit="1"/>
          </p:cNvSpPr>
          <p:nvPr>
            <p:ph type="sldImg"/>
          </p:nvPr>
        </p:nvSpPr>
        <p:spPr bwMode="auto">
          <a:xfrm>
            <a:off x="439738" y="1252538"/>
            <a:ext cx="6008687" cy="3381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2389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F542FA6-0068-47F0-993E-CF02205C0977}" type="slidenum">
              <a:rPr lang="en-GB" smtClean="0"/>
              <a:t>7</a:t>
            </a:fld>
            <a:endParaRPr lang="en-GB"/>
          </a:p>
        </p:txBody>
      </p:sp>
    </p:spTree>
    <p:extLst>
      <p:ext uri="{BB962C8B-B14F-4D97-AF65-F5344CB8AC3E}">
        <p14:creationId xmlns:p14="http://schemas.microsoft.com/office/powerpoint/2010/main" val="3445180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F542FA6-0068-47F0-993E-CF02205C0977}" type="slidenum">
              <a:rPr lang="en-GB" smtClean="0"/>
              <a:t>8</a:t>
            </a:fld>
            <a:endParaRPr lang="en-GB"/>
          </a:p>
        </p:txBody>
      </p:sp>
    </p:spTree>
    <p:extLst>
      <p:ext uri="{BB962C8B-B14F-4D97-AF65-F5344CB8AC3E}">
        <p14:creationId xmlns:p14="http://schemas.microsoft.com/office/powerpoint/2010/main" val="2604680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F542FA6-0068-47F0-993E-CF02205C0977}" type="slidenum">
              <a:rPr lang="en-GB" smtClean="0"/>
              <a:t>9</a:t>
            </a:fld>
            <a:endParaRPr lang="en-GB"/>
          </a:p>
        </p:txBody>
      </p:sp>
    </p:spTree>
    <p:extLst>
      <p:ext uri="{BB962C8B-B14F-4D97-AF65-F5344CB8AC3E}">
        <p14:creationId xmlns:p14="http://schemas.microsoft.com/office/powerpoint/2010/main" val="1999422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9BA1ED0-A677-43F9-B61A-EA3C18D0AA4C}" type="datetimeFigureOut">
              <a:rPr lang="en-US" smtClean="0"/>
              <a:pPr/>
              <a:t>11/9/2017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D2E635-380E-4E44-9740-C046083A3171}"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9BA1ED0-A677-43F9-B61A-EA3C18D0AA4C}" type="datetimeFigureOut">
              <a:rPr lang="en-US" smtClean="0"/>
              <a:pPr/>
              <a:t>11/9/2017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D2E635-380E-4E44-9740-C046083A3171}"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9BA1ED0-A677-43F9-B61A-EA3C18D0AA4C}" type="datetimeFigureOut">
              <a:rPr lang="en-US" smtClean="0"/>
              <a:pPr/>
              <a:t>11/9/2017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D2E635-380E-4E44-9740-C046083A3171}"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4910026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9BA1ED0-A677-43F9-B61A-EA3C18D0AA4C}" type="datetimeFigureOut">
              <a:rPr lang="en-US" smtClean="0"/>
              <a:pPr/>
              <a:t>11/9/2017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D2E635-380E-4E44-9740-C046083A3171}"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BA1ED0-A677-43F9-B61A-EA3C18D0AA4C}" type="datetimeFigureOut">
              <a:rPr lang="en-US" smtClean="0"/>
              <a:pPr/>
              <a:t>11/9/2017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D2E635-380E-4E44-9740-C046083A3171}"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9BA1ED0-A677-43F9-B61A-EA3C18D0AA4C}" type="datetimeFigureOut">
              <a:rPr lang="en-US" smtClean="0"/>
              <a:pPr/>
              <a:t>11/9/2017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8D2E635-380E-4E44-9740-C046083A3171}"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9BA1ED0-A677-43F9-B61A-EA3C18D0AA4C}" type="datetimeFigureOut">
              <a:rPr lang="en-US" smtClean="0"/>
              <a:pPr/>
              <a:t>11/9/2017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8D2E635-380E-4E44-9740-C046083A3171}"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9BA1ED0-A677-43F9-B61A-EA3C18D0AA4C}" type="datetimeFigureOut">
              <a:rPr lang="en-US" smtClean="0"/>
              <a:pPr/>
              <a:t>11/9/2017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8D2E635-380E-4E44-9740-C046083A3171}"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BA1ED0-A677-43F9-B61A-EA3C18D0AA4C}" type="datetimeFigureOut">
              <a:rPr lang="en-US" smtClean="0"/>
              <a:pPr/>
              <a:t>11/9/2017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8D2E635-380E-4E44-9740-C046083A3171}"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BA1ED0-A677-43F9-B61A-EA3C18D0AA4C}" type="datetimeFigureOut">
              <a:rPr lang="en-US" smtClean="0"/>
              <a:pPr/>
              <a:t>11/9/2017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8D2E635-380E-4E44-9740-C046083A3171}"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BA1ED0-A677-43F9-B61A-EA3C18D0AA4C}" type="datetimeFigureOut">
              <a:rPr lang="en-US" smtClean="0"/>
              <a:pPr/>
              <a:t>11/9/2017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8D2E635-380E-4E44-9740-C046083A3171}"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alphaModFix amt="10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A1ED0-A677-43F9-B61A-EA3C18D0AA4C}" type="datetimeFigureOut">
              <a:rPr lang="en-US" smtClean="0"/>
              <a:pPr/>
              <a:t>11/9/2017</a:t>
            </a:fld>
            <a:endParaRPr lang="en-GB"/>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D2E635-380E-4E44-9740-C046083A3171}"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7.png"/><Relationship Id="rId12"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13.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tmp"/></Relationships>
</file>

<file path=ppt/slides/_rels/slide19.xml.rels><?xml version="1.0" encoding="UTF-8" standalone="yes"?>
<Relationships xmlns="http://schemas.openxmlformats.org/package/2006/relationships"><Relationship Id="rId8" Type="http://schemas.openxmlformats.org/officeDocument/2006/relationships/image" Target="../media/image34.tmp"/><Relationship Id="rId3" Type="http://schemas.openxmlformats.org/officeDocument/2006/relationships/image" Target="../media/image29.tmp"/><Relationship Id="rId7" Type="http://schemas.openxmlformats.org/officeDocument/2006/relationships/image" Target="../media/image33.tmp"/><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2.tmp"/><Relationship Id="rId5" Type="http://schemas.openxmlformats.org/officeDocument/2006/relationships/image" Target="../media/image31.tmp"/><Relationship Id="rId4" Type="http://schemas.openxmlformats.org/officeDocument/2006/relationships/image" Target="../media/image30.tmp"/></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0.tmp"/></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1.tmp"/><Relationship Id="rId4" Type="http://schemas.openxmlformats.org/officeDocument/2006/relationships/image" Target="../media/image40.tmp"/></Relationships>
</file>

<file path=ppt/slides/_rels/slide26.xml.rels><?xml version="1.0" encoding="UTF-8" standalone="yes"?>
<Relationships xmlns="http://schemas.openxmlformats.org/package/2006/relationships"><Relationship Id="rId8" Type="http://schemas.openxmlformats.org/officeDocument/2006/relationships/image" Target="../media/image44.tmp"/><Relationship Id="rId3" Type="http://schemas.openxmlformats.org/officeDocument/2006/relationships/image" Target="../media/image37.jpeg"/><Relationship Id="rId7" Type="http://schemas.openxmlformats.org/officeDocument/2006/relationships/image" Target="../media/image43.tmp"/><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2.tmp"/><Relationship Id="rId5" Type="http://schemas.openxmlformats.org/officeDocument/2006/relationships/image" Target="../media/image41.tmp"/><Relationship Id="rId4" Type="http://schemas.openxmlformats.org/officeDocument/2006/relationships/image" Target="../media/image40.tmp"/><Relationship Id="rId9" Type="http://schemas.openxmlformats.org/officeDocument/2006/relationships/image" Target="../media/image45.tmp"/></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2.tmp"/><Relationship Id="rId5" Type="http://schemas.openxmlformats.org/officeDocument/2006/relationships/image" Target="../media/image41.tmp"/><Relationship Id="rId4" Type="http://schemas.openxmlformats.org/officeDocument/2006/relationships/image" Target="../media/image40.tmp"/></Relationships>
</file>

<file path=ppt/slides/_rels/slide28.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37.jpeg"/><Relationship Id="rId7" Type="http://schemas.openxmlformats.org/officeDocument/2006/relationships/image" Target="../media/image49.jp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tmp"/><Relationship Id="rId4" Type="http://schemas.openxmlformats.org/officeDocument/2006/relationships/image" Target="../media/image46.jpeg"/><Relationship Id="rId9"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3.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000" y="857250"/>
            <a:ext cx="9144000" cy="5143500"/>
          </a:xfrm>
          <a:prstGeom prst="rect">
            <a:avLst/>
          </a:prstGeom>
          <a:solidFill>
            <a:schemeClr val="bg1"/>
          </a:solidFill>
          <a:ln>
            <a:noFill/>
          </a:ln>
          <a:effectLst/>
        </p:spPr>
      </p:sp>
      <p:cxnSp>
        <p:nvCxnSpPr>
          <p:cNvPr id="13" name="Straight Connector 12"/>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648200" y="2037666"/>
            <a:ext cx="0" cy="2782670"/>
          </a:xfrm>
          <a:prstGeom prst="line">
            <a:avLst/>
          </a:prstGeom>
          <a:ln w="19050">
            <a:solidFill>
              <a:srgbClr val="4E4E4E"/>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177" y="2681613"/>
            <a:ext cx="1876718" cy="1309010"/>
          </a:xfrm>
          <a:prstGeom prst="rect">
            <a:avLst/>
          </a:prstGeom>
        </p:spPr>
      </p:pic>
      <p:cxnSp>
        <p:nvCxnSpPr>
          <p:cNvPr id="15" name="Straight Connector 14"/>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7520940" y="2037666"/>
            <a:ext cx="0" cy="2782670"/>
          </a:xfrm>
          <a:prstGeom prst="line">
            <a:avLst/>
          </a:prstGeom>
          <a:ln w="19050">
            <a:solidFill>
              <a:srgbClr val="4E4E4E"/>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46572" y="2455797"/>
            <a:ext cx="1593062" cy="195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close up of a logo&#10;&#10;Description generated with very high confidence">
            <a:extLst>
              <a:ext uri="{FF2B5EF4-FFF2-40B4-BE49-F238E27FC236}">
                <a16:creationId xmlns="" xmlns:a16="http://schemas.microsoft.com/office/drawing/2014/main" id="{FCDF771E-DECA-435C-8745-AD44AADA83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5890" y="3068960"/>
            <a:ext cx="2387056" cy="1080120"/>
          </a:xfrm>
          <a:prstGeom prst="rect">
            <a:avLst/>
          </a:prstGeom>
        </p:spPr>
      </p:pic>
    </p:spTree>
    <p:extLst>
      <p:ext uri="{BB962C8B-B14F-4D97-AF65-F5344CB8AC3E}">
        <p14:creationId xmlns:p14="http://schemas.microsoft.com/office/powerpoint/2010/main" val="1007773782"/>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 xmlns:a16="http://schemas.microsoft.com/office/drawing/2014/main" id="{E49C9018-C8B0-4399-A448-2E5305392D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836" b="9659"/>
          <a:stretch/>
        </p:blipFill>
        <p:spPr>
          <a:xfrm>
            <a:off x="20" y="10"/>
            <a:ext cx="12191980" cy="6857990"/>
          </a:xfrm>
          <a:prstGeom prst="rect">
            <a:avLst/>
          </a:prstGeom>
        </p:spPr>
      </p:pic>
    </p:spTree>
    <p:extLst>
      <p:ext uri="{BB962C8B-B14F-4D97-AF65-F5344CB8AC3E}">
        <p14:creationId xmlns:p14="http://schemas.microsoft.com/office/powerpoint/2010/main" val="1488569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9">
            <a:extLst>
              <a:ext uri="{FF2B5EF4-FFF2-40B4-BE49-F238E27FC236}">
                <a16:creationId xmlns="" xmlns:a16="http://schemas.microsoft.com/office/drawing/2014/main" id="{0145F430-28E0-416F-A934-768C1D4BD4BB}"/>
              </a:ext>
            </a:extLst>
          </p:cNvPr>
          <p:cNvPicPr>
            <a:picLocks noChangeAspect="1" noChangeArrowheads="1"/>
          </p:cNvPicPr>
          <p:nvPr/>
        </p:nvPicPr>
        <p:blipFill>
          <a:blip r:embed="rId3"/>
          <a:srcRect/>
          <a:stretch>
            <a:fillRect/>
          </a:stretch>
        </p:blipFill>
        <p:spPr bwMode="auto">
          <a:xfrm>
            <a:off x="2532001" y="1007357"/>
            <a:ext cx="8848302" cy="5696058"/>
          </a:xfrm>
          <a:prstGeom prst="rect">
            <a:avLst/>
          </a:prstGeom>
          <a:noFill/>
          <a:ln w="9525">
            <a:noFill/>
            <a:miter lim="800000"/>
            <a:headEnd/>
            <a:tailEnd/>
          </a:ln>
        </p:spPr>
      </p:pic>
      <p:sp>
        <p:nvSpPr>
          <p:cNvPr id="26626" name="Rectangle 2"/>
          <p:cNvSpPr>
            <a:spLocks noGrp="1"/>
          </p:cNvSpPr>
          <p:nvPr>
            <p:ph type="title" idx="4294967295"/>
          </p:nvPr>
        </p:nvSpPr>
        <p:spPr>
          <a:xfrm>
            <a:off x="208492" y="431801"/>
            <a:ext cx="4013202" cy="1998133"/>
          </a:xfrm>
        </p:spPr>
        <p:txBody>
          <a:bodyPr rtlCol="0">
            <a:normAutofit fontScale="90000"/>
          </a:bodyPr>
          <a:lstStyle/>
          <a:p>
            <a:pPr>
              <a:lnSpc>
                <a:spcPct val="115000"/>
              </a:lnSpc>
              <a:spcAft>
                <a:spcPts val="900"/>
              </a:spcAft>
              <a:defRPr/>
            </a:pPr>
            <a:r>
              <a:rPr lang="en-GB" sz="4000" b="1" dirty="0">
                <a:solidFill>
                  <a:srgbClr val="152D38"/>
                </a:solidFill>
                <a:latin typeface="Gotham Black" panose="02000603040000020004" pitchFamily="2" charset="0"/>
                <a:ea typeface="Calibri" pitchFamily="34" charset="0"/>
                <a:cs typeface="Times New Roman" pitchFamily="18" charset="0"/>
              </a:rPr>
              <a:t>So if it works . . .</a:t>
            </a:r>
            <a:r>
              <a:rPr lang="en-GB" sz="4000" dirty="0">
                <a:solidFill>
                  <a:schemeClr val="bg1"/>
                </a:solidFill>
                <a:latin typeface="Gotham Black" panose="02000603040000020004" pitchFamily="2" charset="0"/>
                <a:ea typeface="Calibri" pitchFamily="34" charset="0"/>
                <a:cs typeface="Times New Roman" pitchFamily="18" charset="0"/>
              </a:rPr>
              <a:t/>
            </a:r>
            <a:br>
              <a:rPr lang="en-GB" sz="4000" dirty="0">
                <a:solidFill>
                  <a:schemeClr val="bg1"/>
                </a:solidFill>
                <a:latin typeface="Gotham Black" panose="02000603040000020004" pitchFamily="2" charset="0"/>
                <a:ea typeface="Calibri" pitchFamily="34" charset="0"/>
                <a:cs typeface="Times New Roman" pitchFamily="18" charset="0"/>
              </a:rPr>
            </a:br>
            <a:r>
              <a:rPr lang="en-GB" sz="4000" dirty="0">
                <a:solidFill>
                  <a:schemeClr val="bg1"/>
                </a:solidFill>
                <a:latin typeface="Gotham Black" panose="02000603040000020004" pitchFamily="2" charset="0"/>
                <a:ea typeface="Calibri" pitchFamily="34" charset="0"/>
                <a:cs typeface="Times New Roman" pitchFamily="18" charset="0"/>
              </a:rPr>
              <a:t/>
            </a:r>
            <a:br>
              <a:rPr lang="en-GB" sz="4000" dirty="0">
                <a:solidFill>
                  <a:schemeClr val="bg1"/>
                </a:solidFill>
                <a:latin typeface="Gotham Black" panose="02000603040000020004" pitchFamily="2" charset="0"/>
                <a:ea typeface="Calibri" pitchFamily="34" charset="0"/>
                <a:cs typeface="Times New Roman" pitchFamily="18" charset="0"/>
              </a:rPr>
            </a:br>
            <a:r>
              <a:rPr lang="en-GB" sz="3000" dirty="0">
                <a:ea typeface="Calibri" pitchFamily="34" charset="0"/>
                <a:cs typeface="Times New Roman" pitchFamily="18" charset="0"/>
              </a:rPr>
              <a:t/>
            </a:r>
            <a:br>
              <a:rPr lang="en-GB" sz="3000" dirty="0">
                <a:ea typeface="Calibri" pitchFamily="34" charset="0"/>
                <a:cs typeface="Times New Roman" pitchFamily="18" charset="0"/>
              </a:rPr>
            </a:br>
            <a:endParaRPr lang="en-GB" sz="3000" dirty="0">
              <a:ea typeface="Calibri" pitchFamily="34" charset="0"/>
              <a:cs typeface="Times New Roman" pitchFamily="18" charset="0"/>
            </a:endParaRPr>
          </a:p>
        </p:txBody>
      </p:sp>
      <p:sp>
        <p:nvSpPr>
          <p:cNvPr id="26627" name="Rectangle 4"/>
          <p:cNvSpPr>
            <a:spLocks noChangeArrowheads="1"/>
          </p:cNvSpPr>
          <p:nvPr/>
        </p:nvSpPr>
        <p:spPr bwMode="auto">
          <a:xfrm>
            <a:off x="2667002" y="707147"/>
            <a:ext cx="184731" cy="300210"/>
          </a:xfrm>
          <a:prstGeom prst="rect">
            <a:avLst/>
          </a:prstGeom>
          <a:noFill/>
          <a:ln w="9525">
            <a:noFill/>
            <a:miter lim="800000"/>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6628" name="Rectangle 3"/>
          <p:cNvSpPr>
            <a:spLocks noChangeArrowheads="1"/>
          </p:cNvSpPr>
          <p:nvPr/>
        </p:nvSpPr>
        <p:spPr bwMode="auto">
          <a:xfrm>
            <a:off x="3287184" y="1430868"/>
            <a:ext cx="5833533" cy="738664"/>
          </a:xfrm>
          <a:prstGeom prst="rect">
            <a:avLst/>
          </a:prstGeom>
          <a:noFill/>
          <a:ln w="9525">
            <a:noFill/>
            <a:miter lim="800000"/>
            <a:headEnd/>
            <a:tailEnd/>
          </a:ln>
        </p:spPr>
        <p:txBody>
          <a:bodyPr>
            <a:spAutoFit/>
          </a:bodyPr>
          <a:lstStyle/>
          <a:p>
            <a:pPr marL="202398" marR="0" lvl="0" indent="-202398"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FF0000"/>
                </a:solidFill>
                <a:effectLst/>
                <a:uLnTx/>
                <a:uFillTx/>
                <a:latin typeface="Calibri" pitchFamily="34" charset="0"/>
                <a:ea typeface="Calibri" pitchFamily="34" charset="0"/>
                <a:cs typeface="Times New Roman" pitchFamily="18" charset="0"/>
              </a:rPr>
              <a:t/>
            </a:r>
            <a:br>
              <a:rPr kumimoji="0" lang="en-GB" sz="2100" b="1" i="0" u="none" strike="noStrike" kern="1200" cap="none" spc="0" normalizeH="0" baseline="0" noProof="0" dirty="0">
                <a:ln>
                  <a:noFill/>
                </a:ln>
                <a:solidFill>
                  <a:srgbClr val="FF0000"/>
                </a:solidFill>
                <a:effectLst/>
                <a:uLnTx/>
                <a:uFillTx/>
                <a:latin typeface="Calibri" pitchFamily="34" charset="0"/>
                <a:ea typeface="Calibri" pitchFamily="34" charset="0"/>
                <a:cs typeface="Times New Roman" pitchFamily="18" charset="0"/>
              </a:rPr>
            </a:br>
            <a:endParaRPr kumimoji="0" lang="en-GB" sz="2100" b="0" i="0" u="none" strike="noStrike" kern="1200" cap="none" spc="0" normalizeH="0" baseline="0" noProof="0" dirty="0">
              <a:ln>
                <a:noFill/>
              </a:ln>
              <a:solidFill>
                <a:prstClr val="black"/>
              </a:solidFill>
              <a:effectLst/>
              <a:uLnTx/>
              <a:uFillTx/>
              <a:latin typeface="Calibri" panose="020F0502020204030204"/>
              <a:ea typeface="Calibri" pitchFamily="34" charset="0"/>
              <a:cs typeface="Times New Roman" pitchFamily="18" charset="0"/>
            </a:endParaRPr>
          </a:p>
        </p:txBody>
      </p:sp>
      <p:sp>
        <p:nvSpPr>
          <p:cNvPr id="3" name="Rectangle 2"/>
          <p:cNvSpPr>
            <a:spLocks noChangeArrowheads="1"/>
          </p:cNvSpPr>
          <p:nvPr/>
        </p:nvSpPr>
        <p:spPr bwMode="auto">
          <a:xfrm>
            <a:off x="2363259" y="5842343"/>
            <a:ext cx="9828741" cy="72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571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57175" marR="0" lvl="0" indent="0" algn="l" defTabSz="914400" rtl="0" eaLnBrk="1" fontAlgn="auto" latinLnBrk="0" hangingPunct="1">
              <a:lnSpc>
                <a:spcPct val="115000"/>
              </a:lnSpc>
              <a:spcBef>
                <a:spcPts val="0"/>
              </a:spcBef>
              <a:spcAft>
                <a:spcPts val="451"/>
              </a:spcAft>
              <a:buClrTx/>
              <a:buSzTx/>
              <a:buFontTx/>
              <a:buNone/>
              <a:tabLst/>
              <a:defRPr/>
            </a:pPr>
            <a:r>
              <a:rPr kumimoji="0" lang="en-GB" altLang="en-US" sz="4000" b="1" i="1" u="none" strike="noStrike" kern="1200" cap="none" spc="0" normalizeH="0" baseline="0" noProof="0" dirty="0">
                <a:ln>
                  <a:noFill/>
                </a:ln>
                <a:solidFill>
                  <a:srgbClr val="E99F54"/>
                </a:solidFill>
                <a:effectLst>
                  <a:outerShdw blurRad="38100" dist="38100" dir="2700000" algn="tl">
                    <a:srgbClr val="000000">
                      <a:alpha val="43137"/>
                    </a:srgbClr>
                  </a:outerShdw>
                </a:effectLst>
                <a:uLnTx/>
                <a:uFillTx/>
                <a:latin typeface="Gotham Black" panose="02000603040000020004" pitchFamily="2" charset="0"/>
                <a:ea typeface="Calibri" panose="020F0502020204030204" pitchFamily="34" charset="0"/>
                <a:cs typeface="Times New Roman" panose="02020603050405020304" pitchFamily="18" charset="0"/>
              </a:rPr>
              <a:t>. . . why isn’t everyone doing it?</a:t>
            </a:r>
            <a:endParaRPr kumimoji="0" lang="en-GB" altLang="en-US" sz="4000" b="0" i="0" u="none" strike="noStrike" kern="1200" cap="none" spc="0" normalizeH="0" baseline="0" noProof="0" dirty="0">
              <a:ln>
                <a:noFill/>
              </a:ln>
              <a:solidFill>
                <a:srgbClr val="E99F54"/>
              </a:solidFill>
              <a:effectLst>
                <a:outerShdw blurRad="38100" dist="38100" dir="2700000" algn="tl">
                  <a:srgbClr val="000000">
                    <a:alpha val="43137"/>
                  </a:srgbClr>
                </a:outerShdw>
              </a:effectLst>
              <a:uLnTx/>
              <a:uFillTx/>
              <a:latin typeface="Gotham Black" panose="02000603040000020004" pitchFamily="2" charset="0"/>
              <a:ea typeface="Calibri" panose="020F0502020204030204" pitchFamily="34" charset="0"/>
              <a:cs typeface="Times New Roman" panose="02020603050405020304" pitchFamily="18" charset="0"/>
            </a:endParaRPr>
          </a:p>
        </p:txBody>
      </p:sp>
      <p:graphicFrame>
        <p:nvGraphicFramePr>
          <p:cNvPr id="11" name="Chart 10"/>
          <p:cNvGraphicFramePr>
            <a:graphicFrameLocks/>
          </p:cNvGraphicFramePr>
          <p:nvPr>
            <p:extLst>
              <p:ext uri="{D42A27DB-BD31-4B8C-83A1-F6EECF244321}">
                <p14:modId xmlns:p14="http://schemas.microsoft.com/office/powerpoint/2010/main" val="3058113317"/>
              </p:ext>
            </p:extLst>
          </p:nvPr>
        </p:nvGraphicFramePr>
        <p:xfrm>
          <a:off x="1720304" y="1307567"/>
          <a:ext cx="7161744" cy="4595757"/>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p:cNvSpPr>
            <a:spLocks noChangeArrowheads="1"/>
          </p:cNvSpPr>
          <p:nvPr/>
        </p:nvSpPr>
        <p:spPr bwMode="auto">
          <a:xfrm>
            <a:off x="7496680" y="2722393"/>
            <a:ext cx="353906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800" b="1" i="0" u="none" strike="noStrike" kern="1200" cap="none" spc="0" normalizeH="0" baseline="0" noProof="0" dirty="0">
                <a:ln>
                  <a:noFill/>
                </a:ln>
                <a:solidFill>
                  <a:srgbClr val="E99F54"/>
                </a:solidFill>
                <a:effectLst>
                  <a:outerShdw blurRad="38100" dist="38100" dir="2700000" algn="tl">
                    <a:srgbClr val="000000">
                      <a:alpha val="43137"/>
                    </a:srgbClr>
                  </a:outerShdw>
                </a:effectLst>
                <a:uLnTx/>
                <a:uFillTx/>
                <a:latin typeface="Palanquin Medium" panose="020B0004020203020204" pitchFamily="34" charset="0"/>
                <a:cs typeface="Palanquin Medium" panose="020B0004020203020204" pitchFamily="34" charset="0"/>
              </a:rPr>
              <a:t>Organisations adopting workplace innovation practices systematically</a:t>
            </a:r>
          </a:p>
        </p:txBody>
      </p:sp>
    </p:spTree>
    <p:extLst>
      <p:ext uri="{BB962C8B-B14F-4D97-AF65-F5344CB8AC3E}">
        <p14:creationId xmlns:p14="http://schemas.microsoft.com/office/powerpoint/2010/main" val="24685823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6626"/>
                                        </p:tgtEl>
                                        <p:attrNameLst>
                                          <p:attrName>style.visibility</p:attrName>
                                        </p:attrNameLst>
                                      </p:cBhvr>
                                      <p:to>
                                        <p:strVal val="visible"/>
                                      </p:to>
                                    </p:set>
                                    <p:animEffect transition="in" filter="wipe(left)">
                                      <p:cBhvr>
                                        <p:cTn id="10"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6015" b="8605"/>
          <a:stretch/>
        </p:blipFill>
        <p:spPr>
          <a:xfrm>
            <a:off x="0" y="0"/>
            <a:ext cx="12192000" cy="6943060"/>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393076395"/>
              </p:ext>
            </p:extLst>
          </p:nvPr>
        </p:nvGraphicFramePr>
        <p:xfrm>
          <a:off x="0" y="2"/>
          <a:ext cx="3646967" cy="6943058"/>
        </p:xfrm>
        <a:graphic>
          <a:graphicData uri="http://schemas.openxmlformats.org/drawingml/2006/table">
            <a:tbl>
              <a:tblPr>
                <a:tableStyleId>{5C22544A-7EE6-4342-B048-85BDC9FD1C3A}</a:tableStyleId>
              </a:tblPr>
              <a:tblGrid>
                <a:gridCol w="2275367">
                  <a:extLst>
                    <a:ext uri="{9D8B030D-6E8A-4147-A177-3AD203B41FA5}">
                      <a16:colId xmlns="" xmlns:a16="http://schemas.microsoft.com/office/drawing/2014/main" val="20000"/>
                    </a:ext>
                  </a:extLst>
                </a:gridCol>
                <a:gridCol w="1371600">
                  <a:extLst>
                    <a:ext uri="{9D8B030D-6E8A-4147-A177-3AD203B41FA5}">
                      <a16:colId xmlns="" xmlns:a16="http://schemas.microsoft.com/office/drawing/2014/main" val="20001"/>
                    </a:ext>
                  </a:extLst>
                </a:gridCol>
              </a:tblGrid>
              <a:tr h="625606">
                <a:tc gridSpan="2">
                  <a:txBody>
                    <a:bodyPr/>
                    <a:lstStyle/>
                    <a:p>
                      <a:pPr algn="ctr">
                        <a:lnSpc>
                          <a:spcPct val="115000"/>
                        </a:lnSpc>
                        <a:spcAft>
                          <a:spcPts val="600"/>
                        </a:spcAft>
                      </a:pPr>
                      <a:r>
                        <a:rPr lang="en-GB" sz="1400" b="1" kern="1200" dirty="0">
                          <a:solidFill>
                            <a:schemeClr val="bg1"/>
                          </a:solidFill>
                          <a:effectLst/>
                          <a:latin typeface="Gotham Black" panose="02000603040000020004" pitchFamily="2" charset="0"/>
                          <a:ea typeface="+mn-ea"/>
                          <a:cs typeface="+mn-cs"/>
                        </a:rPr>
                        <a:t>PERCENTAGE OF WORKERS IN DISCRETIONARY LEARNING JOBS</a:t>
                      </a:r>
                      <a:endParaRPr lang="en-GB" sz="1400" b="1" dirty="0">
                        <a:solidFill>
                          <a:schemeClr val="bg1"/>
                        </a:solidFill>
                        <a:effectLst/>
                        <a:latin typeface="Gotham Black" panose="02000603040000020004" pitchFamily="2" charset="0"/>
                      </a:endParaRPr>
                    </a:p>
                  </a:txBody>
                  <a:tcPr marL="44450" marR="44450" marT="0" marB="0" anchor="ctr">
                    <a:solidFill>
                      <a:srgbClr val="152D38"/>
                    </a:solidFill>
                  </a:tcPr>
                </a:tc>
                <a:tc hMerge="1">
                  <a:txBody>
                    <a:bodyPr/>
                    <a:lstStyle/>
                    <a:p>
                      <a:pPr algn="ctr">
                        <a:lnSpc>
                          <a:spcPct val="115000"/>
                        </a:lnSpc>
                        <a:spcAft>
                          <a:spcPts val="600"/>
                        </a:spcAft>
                      </a:pPr>
                      <a:endParaRPr lang="en-GB" sz="1800" b="1" dirty="0">
                        <a:solidFill>
                          <a:srgbClr val="8DC63F"/>
                        </a:solidFill>
                        <a:effectLst/>
                        <a:latin typeface="Times New Roman" panose="02020603050405020304" pitchFamily="18" charset="0"/>
                      </a:endParaRPr>
                    </a:p>
                  </a:txBody>
                  <a:tcPr marL="44450" marR="44450" marT="0" marB="0">
                    <a:solidFill>
                      <a:schemeClr val="accent1">
                        <a:lumMod val="20000"/>
                        <a:lumOff val="80000"/>
                      </a:schemeClr>
                    </a:solidFill>
                  </a:tcPr>
                </a:tc>
                <a:extLst>
                  <a:ext uri="{0D108BD9-81ED-4DB2-BD59-A6C34878D82A}">
                    <a16:rowId xmlns="" xmlns:a16="http://schemas.microsoft.com/office/drawing/2014/main" val="10000"/>
                  </a:ext>
                </a:extLst>
              </a:tr>
              <a:tr h="427506">
                <a:tc>
                  <a:txBody>
                    <a:bodyPr/>
                    <a:lstStyle/>
                    <a:p>
                      <a:pPr algn="l">
                        <a:lnSpc>
                          <a:spcPct val="115000"/>
                        </a:lnSpc>
                        <a:spcAft>
                          <a:spcPts val="400"/>
                        </a:spcAft>
                      </a:pPr>
                      <a:r>
                        <a:rPr lang="x-none" sz="1700" b="1" dirty="0">
                          <a:solidFill>
                            <a:srgbClr val="76ADC1"/>
                          </a:solidFill>
                          <a:effectLst/>
                          <a:latin typeface="Palanquin Medium" panose="020B0004020203020204" pitchFamily="34" charset="0"/>
                          <a:cs typeface="Palanquin Medium" panose="020B0004020203020204" pitchFamily="34" charset="0"/>
                        </a:rPr>
                        <a:t>Austria</a:t>
                      </a:r>
                      <a:endParaRPr lang="en-GB" sz="1700" b="1" dirty="0">
                        <a:solidFill>
                          <a:srgbClr val="76ADC1"/>
                        </a:solidFill>
                        <a:effectLst/>
                        <a:latin typeface="Palanquin Medium" panose="020B0004020203020204" pitchFamily="34" charset="0"/>
                        <a:cs typeface="Palanquin Medium" panose="020B0004020203020204" pitchFamily="34" charset="0"/>
                      </a:endParaRPr>
                    </a:p>
                  </a:txBody>
                  <a:tcPr marL="44450" marR="44450" marT="0" marB="0" anchor="ctr">
                    <a:solidFill>
                      <a:schemeClr val="bg1"/>
                    </a:solidFill>
                  </a:tcPr>
                </a:tc>
                <a:tc>
                  <a:txBody>
                    <a:bodyPr/>
                    <a:lstStyle/>
                    <a:p>
                      <a:pPr algn="ctr">
                        <a:lnSpc>
                          <a:spcPct val="115000"/>
                        </a:lnSpc>
                        <a:spcAft>
                          <a:spcPts val="400"/>
                        </a:spcAft>
                      </a:pPr>
                      <a:r>
                        <a:rPr lang="da-DK" sz="1700" b="1" dirty="0">
                          <a:solidFill>
                            <a:srgbClr val="76ADC1"/>
                          </a:solidFill>
                          <a:effectLst/>
                          <a:latin typeface="Palanquin Medium" panose="020B0004020203020204" pitchFamily="34" charset="0"/>
                          <a:cs typeface="Palanquin Medium" panose="020B0004020203020204" pitchFamily="34" charset="0"/>
                        </a:rPr>
                        <a:t>32.3</a:t>
                      </a:r>
                      <a:endParaRPr lang="en-GB" sz="1700" b="1" dirty="0">
                        <a:solidFill>
                          <a:srgbClr val="76ADC1"/>
                        </a:solidFill>
                        <a:effectLst/>
                        <a:latin typeface="Palanquin Medium" panose="020B0004020203020204" pitchFamily="34" charset="0"/>
                        <a:cs typeface="Palanquin Medium" panose="020B0004020203020204" pitchFamily="34" charset="0"/>
                      </a:endParaRPr>
                    </a:p>
                  </a:txBody>
                  <a:tcPr marL="44450" marR="44450" marT="0" marB="0" anchor="ctr">
                    <a:solidFill>
                      <a:schemeClr val="bg1"/>
                    </a:solidFill>
                  </a:tcPr>
                </a:tc>
                <a:extLst>
                  <a:ext uri="{0D108BD9-81ED-4DB2-BD59-A6C34878D82A}">
                    <a16:rowId xmlns="" xmlns:a16="http://schemas.microsoft.com/office/drawing/2014/main" val="10001"/>
                  </a:ext>
                </a:extLst>
              </a:tr>
              <a:tr h="427506">
                <a:tc>
                  <a:txBody>
                    <a:bodyPr/>
                    <a:lstStyle/>
                    <a:p>
                      <a:pPr algn="l">
                        <a:lnSpc>
                          <a:spcPct val="115000"/>
                        </a:lnSpc>
                        <a:spcAft>
                          <a:spcPts val="400"/>
                        </a:spcAft>
                      </a:pPr>
                      <a:r>
                        <a:rPr lang="x-none" sz="1700" b="1" dirty="0">
                          <a:solidFill>
                            <a:srgbClr val="76ADC1"/>
                          </a:solidFill>
                          <a:effectLst/>
                          <a:latin typeface="Palanquin Medium" panose="020B0004020203020204" pitchFamily="34" charset="0"/>
                          <a:cs typeface="Palanquin Medium" panose="020B0004020203020204" pitchFamily="34" charset="0"/>
                        </a:rPr>
                        <a:t>Belgium</a:t>
                      </a:r>
                      <a:endParaRPr lang="en-GB" sz="1700" b="1" dirty="0">
                        <a:solidFill>
                          <a:srgbClr val="76ADC1"/>
                        </a:solidFill>
                        <a:effectLst/>
                        <a:latin typeface="Palanquin Medium" panose="020B0004020203020204" pitchFamily="34" charset="0"/>
                        <a:cs typeface="Palanquin Medium" panose="020B0004020203020204" pitchFamily="34" charset="0"/>
                      </a:endParaRPr>
                    </a:p>
                  </a:txBody>
                  <a:tcPr marL="44450" marR="44450" marT="0" marB="0" anchor="ctr">
                    <a:solidFill>
                      <a:schemeClr val="bg1"/>
                    </a:solidFill>
                  </a:tcPr>
                </a:tc>
                <a:tc>
                  <a:txBody>
                    <a:bodyPr/>
                    <a:lstStyle/>
                    <a:p>
                      <a:pPr algn="ctr">
                        <a:lnSpc>
                          <a:spcPct val="115000"/>
                        </a:lnSpc>
                        <a:spcAft>
                          <a:spcPts val="400"/>
                        </a:spcAft>
                      </a:pPr>
                      <a:r>
                        <a:rPr lang="da-DK" sz="1700" b="1" dirty="0">
                          <a:solidFill>
                            <a:srgbClr val="76ADC1"/>
                          </a:solidFill>
                          <a:effectLst/>
                          <a:latin typeface="Palanquin Medium" panose="020B0004020203020204" pitchFamily="34" charset="0"/>
                          <a:cs typeface="Palanquin Medium" panose="020B0004020203020204" pitchFamily="34" charset="0"/>
                        </a:rPr>
                        <a:t>31.9</a:t>
                      </a:r>
                      <a:endParaRPr lang="en-GB" sz="1700" b="1" dirty="0">
                        <a:solidFill>
                          <a:srgbClr val="76ADC1"/>
                        </a:solidFill>
                        <a:effectLst/>
                        <a:latin typeface="Palanquin Medium" panose="020B0004020203020204" pitchFamily="34" charset="0"/>
                        <a:cs typeface="Palanquin Medium" panose="020B0004020203020204" pitchFamily="34" charset="0"/>
                      </a:endParaRPr>
                    </a:p>
                  </a:txBody>
                  <a:tcPr marL="44450" marR="44450" marT="0" marB="0" anchor="ctr">
                    <a:solidFill>
                      <a:schemeClr val="bg1"/>
                    </a:solidFill>
                  </a:tcPr>
                </a:tc>
                <a:extLst>
                  <a:ext uri="{0D108BD9-81ED-4DB2-BD59-A6C34878D82A}">
                    <a16:rowId xmlns="" xmlns:a16="http://schemas.microsoft.com/office/drawing/2014/main" val="10002"/>
                  </a:ext>
                </a:extLst>
              </a:tr>
              <a:tr h="427506">
                <a:tc>
                  <a:txBody>
                    <a:bodyPr/>
                    <a:lstStyle/>
                    <a:p>
                      <a:pPr algn="l">
                        <a:lnSpc>
                          <a:spcPct val="115000"/>
                        </a:lnSpc>
                        <a:spcAft>
                          <a:spcPts val="400"/>
                        </a:spcAft>
                      </a:pPr>
                      <a:r>
                        <a:rPr lang="x-none" sz="1700" b="1" dirty="0">
                          <a:solidFill>
                            <a:srgbClr val="76ADC1"/>
                          </a:solidFill>
                          <a:effectLst/>
                          <a:latin typeface="Palanquin Medium" panose="020B0004020203020204" pitchFamily="34" charset="0"/>
                          <a:cs typeface="Palanquin Medium" panose="020B0004020203020204" pitchFamily="34" charset="0"/>
                        </a:rPr>
                        <a:t>Denmark</a:t>
                      </a:r>
                      <a:endParaRPr lang="en-GB" sz="1700" b="1" dirty="0">
                        <a:solidFill>
                          <a:srgbClr val="76ADC1"/>
                        </a:solidFill>
                        <a:effectLst/>
                        <a:latin typeface="Palanquin Medium" panose="020B0004020203020204" pitchFamily="34" charset="0"/>
                        <a:cs typeface="Palanquin Medium" panose="020B0004020203020204" pitchFamily="34" charset="0"/>
                      </a:endParaRPr>
                    </a:p>
                  </a:txBody>
                  <a:tcPr marL="44450" marR="44450" marT="0" marB="0" anchor="ctr">
                    <a:solidFill>
                      <a:schemeClr val="bg1"/>
                    </a:solidFill>
                  </a:tcPr>
                </a:tc>
                <a:tc>
                  <a:txBody>
                    <a:bodyPr/>
                    <a:lstStyle/>
                    <a:p>
                      <a:pPr algn="ctr">
                        <a:lnSpc>
                          <a:spcPct val="115000"/>
                        </a:lnSpc>
                        <a:spcAft>
                          <a:spcPts val="400"/>
                        </a:spcAft>
                      </a:pPr>
                      <a:r>
                        <a:rPr lang="da-DK" sz="1700" b="1" dirty="0">
                          <a:solidFill>
                            <a:srgbClr val="76ADC1"/>
                          </a:solidFill>
                          <a:effectLst/>
                          <a:latin typeface="Palanquin Medium" panose="020B0004020203020204" pitchFamily="34" charset="0"/>
                          <a:cs typeface="Palanquin Medium" panose="020B0004020203020204" pitchFamily="34" charset="0"/>
                        </a:rPr>
                        <a:t>43.3</a:t>
                      </a:r>
                      <a:endParaRPr lang="en-GB" sz="1700" b="1" dirty="0">
                        <a:solidFill>
                          <a:srgbClr val="76ADC1"/>
                        </a:solidFill>
                        <a:effectLst/>
                        <a:latin typeface="Palanquin Medium" panose="020B0004020203020204" pitchFamily="34" charset="0"/>
                        <a:cs typeface="Palanquin Medium" panose="020B0004020203020204" pitchFamily="34" charset="0"/>
                      </a:endParaRPr>
                    </a:p>
                  </a:txBody>
                  <a:tcPr marL="44450" marR="44450" marT="0" marB="0" anchor="ctr">
                    <a:solidFill>
                      <a:schemeClr val="bg1"/>
                    </a:solidFill>
                  </a:tcPr>
                </a:tc>
                <a:extLst>
                  <a:ext uri="{0D108BD9-81ED-4DB2-BD59-A6C34878D82A}">
                    <a16:rowId xmlns="" xmlns:a16="http://schemas.microsoft.com/office/drawing/2014/main" val="10003"/>
                  </a:ext>
                </a:extLst>
              </a:tr>
              <a:tr h="427506">
                <a:tc>
                  <a:txBody>
                    <a:bodyPr/>
                    <a:lstStyle/>
                    <a:p>
                      <a:pPr algn="l">
                        <a:lnSpc>
                          <a:spcPct val="115000"/>
                        </a:lnSpc>
                        <a:spcAft>
                          <a:spcPts val="400"/>
                        </a:spcAft>
                      </a:pPr>
                      <a:r>
                        <a:rPr lang="x-none" sz="1700" b="1" dirty="0">
                          <a:solidFill>
                            <a:srgbClr val="76ADC1"/>
                          </a:solidFill>
                          <a:effectLst/>
                          <a:latin typeface="Palanquin Medium" panose="020B0004020203020204" pitchFamily="34" charset="0"/>
                          <a:cs typeface="Palanquin Medium" panose="020B0004020203020204" pitchFamily="34" charset="0"/>
                        </a:rPr>
                        <a:t>Finland</a:t>
                      </a:r>
                      <a:endParaRPr lang="en-GB" sz="1700" b="1" dirty="0">
                        <a:solidFill>
                          <a:srgbClr val="76ADC1"/>
                        </a:solidFill>
                        <a:effectLst/>
                        <a:latin typeface="Palanquin Medium" panose="020B0004020203020204" pitchFamily="34" charset="0"/>
                        <a:cs typeface="Palanquin Medium" panose="020B0004020203020204" pitchFamily="34" charset="0"/>
                      </a:endParaRPr>
                    </a:p>
                  </a:txBody>
                  <a:tcPr marL="44450" marR="44450" marT="0" marB="0" anchor="ctr">
                    <a:solidFill>
                      <a:schemeClr val="bg1"/>
                    </a:solidFill>
                  </a:tcPr>
                </a:tc>
                <a:tc>
                  <a:txBody>
                    <a:bodyPr/>
                    <a:lstStyle/>
                    <a:p>
                      <a:pPr algn="ctr">
                        <a:lnSpc>
                          <a:spcPct val="115000"/>
                        </a:lnSpc>
                        <a:spcAft>
                          <a:spcPts val="400"/>
                        </a:spcAft>
                      </a:pPr>
                      <a:r>
                        <a:rPr lang="da-DK" sz="1700" b="1" dirty="0">
                          <a:solidFill>
                            <a:srgbClr val="76ADC1"/>
                          </a:solidFill>
                          <a:effectLst/>
                          <a:latin typeface="Palanquin Medium" panose="020B0004020203020204" pitchFamily="34" charset="0"/>
                          <a:cs typeface="Palanquin Medium" panose="020B0004020203020204" pitchFamily="34" charset="0"/>
                        </a:rPr>
                        <a:t>29.7</a:t>
                      </a:r>
                      <a:endParaRPr lang="en-GB" sz="1700" b="1" dirty="0">
                        <a:solidFill>
                          <a:srgbClr val="76ADC1"/>
                        </a:solidFill>
                        <a:effectLst/>
                        <a:latin typeface="Palanquin Medium" panose="020B0004020203020204" pitchFamily="34" charset="0"/>
                        <a:cs typeface="Palanquin Medium" panose="020B0004020203020204" pitchFamily="34" charset="0"/>
                      </a:endParaRPr>
                    </a:p>
                  </a:txBody>
                  <a:tcPr marL="44450" marR="44450" marT="0" marB="0" anchor="ctr">
                    <a:solidFill>
                      <a:schemeClr val="bg1"/>
                    </a:solidFill>
                  </a:tcPr>
                </a:tc>
                <a:extLst>
                  <a:ext uri="{0D108BD9-81ED-4DB2-BD59-A6C34878D82A}">
                    <a16:rowId xmlns="" xmlns:a16="http://schemas.microsoft.com/office/drawing/2014/main" val="10004"/>
                  </a:ext>
                </a:extLst>
              </a:tr>
              <a:tr h="427506">
                <a:tc>
                  <a:txBody>
                    <a:bodyPr/>
                    <a:lstStyle/>
                    <a:p>
                      <a:pPr algn="l">
                        <a:lnSpc>
                          <a:spcPct val="115000"/>
                        </a:lnSpc>
                        <a:spcAft>
                          <a:spcPts val="400"/>
                        </a:spcAft>
                      </a:pPr>
                      <a:r>
                        <a:rPr lang="x-none" sz="1700" b="1" dirty="0">
                          <a:solidFill>
                            <a:srgbClr val="76ADC1"/>
                          </a:solidFill>
                          <a:effectLst/>
                          <a:latin typeface="Palanquin Medium" panose="020B0004020203020204" pitchFamily="34" charset="0"/>
                          <a:cs typeface="Palanquin Medium" panose="020B0004020203020204" pitchFamily="34" charset="0"/>
                        </a:rPr>
                        <a:t>France</a:t>
                      </a:r>
                      <a:endParaRPr lang="en-GB" sz="1700" b="1" dirty="0">
                        <a:solidFill>
                          <a:srgbClr val="76ADC1"/>
                        </a:solidFill>
                        <a:effectLst/>
                        <a:latin typeface="Palanquin Medium" panose="020B0004020203020204" pitchFamily="34" charset="0"/>
                        <a:cs typeface="Palanquin Medium" panose="020B0004020203020204" pitchFamily="34" charset="0"/>
                      </a:endParaRPr>
                    </a:p>
                  </a:txBody>
                  <a:tcPr marL="44450" marR="44450" marT="0" marB="0" anchor="ctr">
                    <a:solidFill>
                      <a:schemeClr val="bg1"/>
                    </a:solidFill>
                  </a:tcPr>
                </a:tc>
                <a:tc>
                  <a:txBody>
                    <a:bodyPr/>
                    <a:lstStyle/>
                    <a:p>
                      <a:pPr algn="ctr">
                        <a:lnSpc>
                          <a:spcPct val="115000"/>
                        </a:lnSpc>
                        <a:spcAft>
                          <a:spcPts val="400"/>
                        </a:spcAft>
                      </a:pPr>
                      <a:r>
                        <a:rPr lang="da-DK" sz="1700" b="1" dirty="0">
                          <a:solidFill>
                            <a:srgbClr val="76ADC1"/>
                          </a:solidFill>
                          <a:effectLst/>
                          <a:latin typeface="Palanquin Medium" panose="020B0004020203020204" pitchFamily="34" charset="0"/>
                          <a:cs typeface="Palanquin Medium" panose="020B0004020203020204" pitchFamily="34" charset="0"/>
                        </a:rPr>
                        <a:t>20.2</a:t>
                      </a:r>
                      <a:endParaRPr lang="en-GB" sz="1700" b="1" dirty="0">
                        <a:solidFill>
                          <a:srgbClr val="76ADC1"/>
                        </a:solidFill>
                        <a:effectLst/>
                        <a:latin typeface="Palanquin Medium" panose="020B0004020203020204" pitchFamily="34" charset="0"/>
                        <a:cs typeface="Palanquin Medium" panose="020B0004020203020204" pitchFamily="34" charset="0"/>
                      </a:endParaRPr>
                    </a:p>
                  </a:txBody>
                  <a:tcPr marL="44450" marR="44450" marT="0" marB="0" anchor="ctr">
                    <a:solidFill>
                      <a:schemeClr val="bg1"/>
                    </a:solidFill>
                  </a:tcPr>
                </a:tc>
                <a:extLst>
                  <a:ext uri="{0D108BD9-81ED-4DB2-BD59-A6C34878D82A}">
                    <a16:rowId xmlns="" xmlns:a16="http://schemas.microsoft.com/office/drawing/2014/main" val="10005"/>
                  </a:ext>
                </a:extLst>
              </a:tr>
              <a:tr h="427506">
                <a:tc>
                  <a:txBody>
                    <a:bodyPr/>
                    <a:lstStyle/>
                    <a:p>
                      <a:pPr algn="l">
                        <a:lnSpc>
                          <a:spcPct val="115000"/>
                        </a:lnSpc>
                        <a:spcAft>
                          <a:spcPts val="400"/>
                        </a:spcAft>
                      </a:pPr>
                      <a:r>
                        <a:rPr lang="x-none" sz="1700" b="1" dirty="0">
                          <a:solidFill>
                            <a:srgbClr val="76ADC1"/>
                          </a:solidFill>
                          <a:effectLst/>
                          <a:latin typeface="Palanquin Medium" panose="020B0004020203020204" pitchFamily="34" charset="0"/>
                          <a:cs typeface="Palanquin Medium" panose="020B0004020203020204" pitchFamily="34" charset="0"/>
                        </a:rPr>
                        <a:t>Germany</a:t>
                      </a:r>
                      <a:endParaRPr lang="en-GB" sz="1700" b="1" dirty="0">
                        <a:solidFill>
                          <a:srgbClr val="76ADC1"/>
                        </a:solidFill>
                        <a:effectLst/>
                        <a:latin typeface="Palanquin Medium" panose="020B0004020203020204" pitchFamily="34" charset="0"/>
                        <a:cs typeface="Palanquin Medium" panose="020B0004020203020204" pitchFamily="34" charset="0"/>
                      </a:endParaRPr>
                    </a:p>
                  </a:txBody>
                  <a:tcPr marL="44450" marR="44450" marT="0" marB="0" anchor="ctr">
                    <a:solidFill>
                      <a:schemeClr val="bg1"/>
                    </a:solidFill>
                  </a:tcPr>
                </a:tc>
                <a:tc>
                  <a:txBody>
                    <a:bodyPr/>
                    <a:lstStyle/>
                    <a:p>
                      <a:pPr algn="ctr">
                        <a:lnSpc>
                          <a:spcPct val="115000"/>
                        </a:lnSpc>
                        <a:spcAft>
                          <a:spcPts val="400"/>
                        </a:spcAft>
                      </a:pPr>
                      <a:r>
                        <a:rPr lang="da-DK" sz="1700" b="1" dirty="0">
                          <a:solidFill>
                            <a:srgbClr val="76ADC1"/>
                          </a:solidFill>
                          <a:effectLst/>
                          <a:latin typeface="Palanquin Medium" panose="020B0004020203020204" pitchFamily="34" charset="0"/>
                          <a:cs typeface="Palanquin Medium" panose="020B0004020203020204" pitchFamily="34" charset="0"/>
                        </a:rPr>
                        <a:t>29.5</a:t>
                      </a:r>
                      <a:endParaRPr lang="en-GB" sz="1700" b="1" dirty="0">
                        <a:solidFill>
                          <a:srgbClr val="76ADC1"/>
                        </a:solidFill>
                        <a:effectLst/>
                        <a:latin typeface="Palanquin Medium" panose="020B0004020203020204" pitchFamily="34" charset="0"/>
                        <a:cs typeface="Palanquin Medium" panose="020B0004020203020204" pitchFamily="34" charset="0"/>
                      </a:endParaRPr>
                    </a:p>
                  </a:txBody>
                  <a:tcPr marL="44450" marR="44450" marT="0" marB="0" anchor="ctr">
                    <a:solidFill>
                      <a:schemeClr val="bg1"/>
                    </a:solidFill>
                  </a:tcPr>
                </a:tc>
                <a:extLst>
                  <a:ext uri="{0D108BD9-81ED-4DB2-BD59-A6C34878D82A}">
                    <a16:rowId xmlns="" xmlns:a16="http://schemas.microsoft.com/office/drawing/2014/main" val="10006"/>
                  </a:ext>
                </a:extLst>
              </a:tr>
              <a:tr h="427506">
                <a:tc>
                  <a:txBody>
                    <a:bodyPr/>
                    <a:lstStyle/>
                    <a:p>
                      <a:pPr algn="l">
                        <a:lnSpc>
                          <a:spcPct val="115000"/>
                        </a:lnSpc>
                        <a:spcAft>
                          <a:spcPts val="400"/>
                        </a:spcAft>
                      </a:pPr>
                      <a:r>
                        <a:rPr lang="x-none" sz="1700" b="1" dirty="0">
                          <a:solidFill>
                            <a:srgbClr val="76ADC1"/>
                          </a:solidFill>
                          <a:effectLst/>
                          <a:latin typeface="Palanquin Medium" panose="020B0004020203020204" pitchFamily="34" charset="0"/>
                          <a:cs typeface="Palanquin Medium" panose="020B0004020203020204" pitchFamily="34" charset="0"/>
                        </a:rPr>
                        <a:t>Greece</a:t>
                      </a:r>
                      <a:endParaRPr lang="en-GB" sz="1700" b="1" dirty="0">
                        <a:solidFill>
                          <a:srgbClr val="76ADC1"/>
                        </a:solidFill>
                        <a:effectLst/>
                        <a:latin typeface="Palanquin Medium" panose="020B0004020203020204" pitchFamily="34" charset="0"/>
                        <a:cs typeface="Palanquin Medium" panose="020B0004020203020204" pitchFamily="34" charset="0"/>
                      </a:endParaRPr>
                    </a:p>
                  </a:txBody>
                  <a:tcPr marL="44450" marR="44450" marT="0" marB="0" anchor="ctr">
                    <a:solidFill>
                      <a:schemeClr val="bg1"/>
                    </a:solidFill>
                  </a:tcPr>
                </a:tc>
                <a:tc>
                  <a:txBody>
                    <a:bodyPr/>
                    <a:lstStyle/>
                    <a:p>
                      <a:pPr algn="ctr">
                        <a:lnSpc>
                          <a:spcPct val="115000"/>
                        </a:lnSpc>
                        <a:spcAft>
                          <a:spcPts val="400"/>
                        </a:spcAft>
                      </a:pPr>
                      <a:r>
                        <a:rPr lang="da-DK" sz="1700" b="1" dirty="0">
                          <a:solidFill>
                            <a:srgbClr val="76ADC1"/>
                          </a:solidFill>
                          <a:effectLst/>
                          <a:latin typeface="Palanquin Medium" panose="020B0004020203020204" pitchFamily="34" charset="0"/>
                          <a:cs typeface="Palanquin Medium" panose="020B0004020203020204" pitchFamily="34" charset="0"/>
                        </a:rPr>
                        <a:t>13.7</a:t>
                      </a:r>
                      <a:endParaRPr lang="en-GB" sz="1700" b="1" dirty="0">
                        <a:solidFill>
                          <a:srgbClr val="76ADC1"/>
                        </a:solidFill>
                        <a:effectLst/>
                        <a:latin typeface="Palanquin Medium" panose="020B0004020203020204" pitchFamily="34" charset="0"/>
                        <a:cs typeface="Palanquin Medium" panose="020B0004020203020204" pitchFamily="34" charset="0"/>
                      </a:endParaRPr>
                    </a:p>
                  </a:txBody>
                  <a:tcPr marL="44450" marR="44450" marT="0" marB="0" anchor="ctr">
                    <a:solidFill>
                      <a:schemeClr val="bg1"/>
                    </a:solidFill>
                  </a:tcPr>
                </a:tc>
                <a:extLst>
                  <a:ext uri="{0D108BD9-81ED-4DB2-BD59-A6C34878D82A}">
                    <a16:rowId xmlns="" xmlns:a16="http://schemas.microsoft.com/office/drawing/2014/main" val="10007"/>
                  </a:ext>
                </a:extLst>
              </a:tr>
              <a:tr h="427506">
                <a:tc>
                  <a:txBody>
                    <a:bodyPr/>
                    <a:lstStyle/>
                    <a:p>
                      <a:pPr algn="l">
                        <a:lnSpc>
                          <a:spcPct val="115000"/>
                        </a:lnSpc>
                        <a:spcAft>
                          <a:spcPts val="400"/>
                        </a:spcAft>
                      </a:pPr>
                      <a:r>
                        <a:rPr lang="x-none" sz="1700" b="1" dirty="0">
                          <a:solidFill>
                            <a:srgbClr val="76ADC1"/>
                          </a:solidFill>
                          <a:effectLst/>
                          <a:latin typeface="Palanquin Medium" panose="020B0004020203020204" pitchFamily="34" charset="0"/>
                          <a:cs typeface="Palanquin Medium" panose="020B0004020203020204" pitchFamily="34" charset="0"/>
                        </a:rPr>
                        <a:t>Italy</a:t>
                      </a:r>
                      <a:endParaRPr lang="en-GB" sz="1700" b="1" dirty="0">
                        <a:solidFill>
                          <a:srgbClr val="76ADC1"/>
                        </a:solidFill>
                        <a:effectLst/>
                        <a:latin typeface="Palanquin Medium" panose="020B0004020203020204" pitchFamily="34" charset="0"/>
                        <a:cs typeface="Palanquin Medium" panose="020B0004020203020204" pitchFamily="34" charset="0"/>
                      </a:endParaRPr>
                    </a:p>
                  </a:txBody>
                  <a:tcPr marL="44450" marR="44450" marT="0" marB="0" anchor="ctr">
                    <a:solidFill>
                      <a:schemeClr val="bg1"/>
                    </a:solidFill>
                  </a:tcPr>
                </a:tc>
                <a:tc>
                  <a:txBody>
                    <a:bodyPr/>
                    <a:lstStyle/>
                    <a:p>
                      <a:pPr algn="ctr">
                        <a:lnSpc>
                          <a:spcPct val="115000"/>
                        </a:lnSpc>
                        <a:spcAft>
                          <a:spcPts val="400"/>
                        </a:spcAft>
                      </a:pPr>
                      <a:r>
                        <a:rPr lang="da-DK" sz="1700" b="1" dirty="0">
                          <a:solidFill>
                            <a:srgbClr val="76ADC1"/>
                          </a:solidFill>
                          <a:effectLst/>
                          <a:latin typeface="Palanquin Medium" panose="020B0004020203020204" pitchFamily="34" charset="0"/>
                          <a:cs typeface="Palanquin Medium" panose="020B0004020203020204" pitchFamily="34" charset="0"/>
                        </a:rPr>
                        <a:t>27.6</a:t>
                      </a:r>
                      <a:endParaRPr lang="en-GB" sz="1700" b="1" dirty="0">
                        <a:solidFill>
                          <a:srgbClr val="76ADC1"/>
                        </a:solidFill>
                        <a:effectLst/>
                        <a:latin typeface="Palanquin Medium" panose="020B0004020203020204" pitchFamily="34" charset="0"/>
                        <a:cs typeface="Palanquin Medium" panose="020B0004020203020204" pitchFamily="34" charset="0"/>
                      </a:endParaRPr>
                    </a:p>
                  </a:txBody>
                  <a:tcPr marL="44450" marR="44450" marT="0" marB="0" anchor="ctr">
                    <a:solidFill>
                      <a:schemeClr val="bg1"/>
                    </a:solidFill>
                  </a:tcPr>
                </a:tc>
                <a:extLst>
                  <a:ext uri="{0D108BD9-81ED-4DB2-BD59-A6C34878D82A}">
                    <a16:rowId xmlns="" xmlns:a16="http://schemas.microsoft.com/office/drawing/2014/main" val="10008"/>
                  </a:ext>
                </a:extLst>
              </a:tr>
              <a:tr h="427506">
                <a:tc>
                  <a:txBody>
                    <a:bodyPr/>
                    <a:lstStyle/>
                    <a:p>
                      <a:pPr algn="l">
                        <a:lnSpc>
                          <a:spcPct val="115000"/>
                        </a:lnSpc>
                        <a:spcAft>
                          <a:spcPts val="400"/>
                        </a:spcAft>
                      </a:pPr>
                      <a:r>
                        <a:rPr lang="x-none" sz="2400" b="1" dirty="0">
                          <a:solidFill>
                            <a:srgbClr val="FF0000"/>
                          </a:solidFill>
                          <a:effectLst/>
                          <a:latin typeface="Palanquin Medium" panose="020B0004020203020204" pitchFamily="34" charset="0"/>
                          <a:cs typeface="Palanquin Medium" panose="020B0004020203020204" pitchFamily="34" charset="0"/>
                        </a:rPr>
                        <a:t>Ireland</a:t>
                      </a:r>
                      <a:endParaRPr lang="en-GB" sz="2400" b="1" dirty="0">
                        <a:solidFill>
                          <a:srgbClr val="FF0000"/>
                        </a:solidFill>
                        <a:effectLst/>
                        <a:latin typeface="Palanquin Medium" panose="020B0004020203020204" pitchFamily="34" charset="0"/>
                        <a:cs typeface="Palanquin Medium" panose="020B0004020203020204" pitchFamily="34" charset="0"/>
                      </a:endParaRPr>
                    </a:p>
                  </a:txBody>
                  <a:tcPr marL="44450" marR="44450" marT="0" marB="0" anchor="ctr">
                    <a:solidFill>
                      <a:schemeClr val="bg1"/>
                    </a:solidFill>
                  </a:tcPr>
                </a:tc>
                <a:tc>
                  <a:txBody>
                    <a:bodyPr/>
                    <a:lstStyle/>
                    <a:p>
                      <a:pPr algn="ctr">
                        <a:lnSpc>
                          <a:spcPct val="115000"/>
                        </a:lnSpc>
                        <a:spcAft>
                          <a:spcPts val="400"/>
                        </a:spcAft>
                      </a:pPr>
                      <a:r>
                        <a:rPr lang="da-DK" sz="2400" b="1" dirty="0">
                          <a:solidFill>
                            <a:srgbClr val="FF0000"/>
                          </a:solidFill>
                          <a:effectLst/>
                          <a:latin typeface="Palanquin Medium" panose="020B0004020203020204" pitchFamily="34" charset="0"/>
                          <a:cs typeface="Palanquin Medium" panose="020B0004020203020204" pitchFamily="34" charset="0"/>
                        </a:rPr>
                        <a:t>17.2</a:t>
                      </a:r>
                      <a:endParaRPr lang="en-GB" sz="2400" b="1" dirty="0">
                        <a:solidFill>
                          <a:srgbClr val="FF0000"/>
                        </a:solidFill>
                        <a:effectLst/>
                        <a:latin typeface="Palanquin Medium" panose="020B0004020203020204" pitchFamily="34" charset="0"/>
                        <a:cs typeface="Palanquin Medium" panose="020B0004020203020204" pitchFamily="34" charset="0"/>
                      </a:endParaRPr>
                    </a:p>
                  </a:txBody>
                  <a:tcPr marL="44450" marR="44450" marT="0" marB="0" anchor="ctr">
                    <a:solidFill>
                      <a:schemeClr val="bg1"/>
                    </a:solidFill>
                  </a:tcPr>
                </a:tc>
                <a:extLst>
                  <a:ext uri="{0D108BD9-81ED-4DB2-BD59-A6C34878D82A}">
                    <a16:rowId xmlns="" xmlns:a16="http://schemas.microsoft.com/office/drawing/2014/main" val="10009"/>
                  </a:ext>
                </a:extLst>
              </a:tr>
              <a:tr h="427506">
                <a:tc>
                  <a:txBody>
                    <a:bodyPr/>
                    <a:lstStyle/>
                    <a:p>
                      <a:pPr algn="l">
                        <a:lnSpc>
                          <a:spcPct val="115000"/>
                        </a:lnSpc>
                        <a:spcAft>
                          <a:spcPts val="400"/>
                        </a:spcAft>
                      </a:pPr>
                      <a:r>
                        <a:rPr lang="x-none" sz="1700" b="1" dirty="0">
                          <a:solidFill>
                            <a:srgbClr val="76ADC1"/>
                          </a:solidFill>
                          <a:effectLst/>
                          <a:latin typeface="Palanquin Medium" panose="020B0004020203020204" pitchFamily="34" charset="0"/>
                          <a:cs typeface="Palanquin Medium" panose="020B0004020203020204" pitchFamily="34" charset="0"/>
                        </a:rPr>
                        <a:t>Luxembourg</a:t>
                      </a:r>
                      <a:endParaRPr lang="en-GB" sz="1700" b="1" dirty="0">
                        <a:solidFill>
                          <a:srgbClr val="76ADC1"/>
                        </a:solidFill>
                        <a:effectLst/>
                        <a:latin typeface="Palanquin Medium" panose="020B0004020203020204" pitchFamily="34" charset="0"/>
                        <a:cs typeface="Palanquin Medium" panose="020B0004020203020204" pitchFamily="34" charset="0"/>
                      </a:endParaRPr>
                    </a:p>
                  </a:txBody>
                  <a:tcPr marL="44450" marR="44450" marT="0" marB="0" anchor="ctr">
                    <a:solidFill>
                      <a:schemeClr val="bg1"/>
                    </a:solidFill>
                  </a:tcPr>
                </a:tc>
                <a:tc>
                  <a:txBody>
                    <a:bodyPr/>
                    <a:lstStyle/>
                    <a:p>
                      <a:pPr algn="ctr">
                        <a:lnSpc>
                          <a:spcPct val="115000"/>
                        </a:lnSpc>
                        <a:spcAft>
                          <a:spcPts val="400"/>
                        </a:spcAft>
                      </a:pPr>
                      <a:r>
                        <a:rPr lang="da-DK" sz="1700" b="1" dirty="0">
                          <a:solidFill>
                            <a:srgbClr val="76ADC1"/>
                          </a:solidFill>
                          <a:effectLst/>
                          <a:latin typeface="Palanquin Medium" panose="020B0004020203020204" pitchFamily="34" charset="0"/>
                          <a:cs typeface="Palanquin Medium" panose="020B0004020203020204" pitchFamily="34" charset="0"/>
                        </a:rPr>
                        <a:t>26.5</a:t>
                      </a:r>
                      <a:endParaRPr lang="en-GB" sz="1700" b="1" dirty="0">
                        <a:solidFill>
                          <a:srgbClr val="76ADC1"/>
                        </a:solidFill>
                        <a:effectLst/>
                        <a:latin typeface="Palanquin Medium" panose="020B0004020203020204" pitchFamily="34" charset="0"/>
                        <a:cs typeface="Palanquin Medium" panose="020B0004020203020204" pitchFamily="34" charset="0"/>
                      </a:endParaRPr>
                    </a:p>
                  </a:txBody>
                  <a:tcPr marL="44450" marR="44450" marT="0" marB="0" anchor="ctr">
                    <a:solidFill>
                      <a:schemeClr val="bg1"/>
                    </a:solidFill>
                  </a:tcPr>
                </a:tc>
                <a:extLst>
                  <a:ext uri="{0D108BD9-81ED-4DB2-BD59-A6C34878D82A}">
                    <a16:rowId xmlns="" xmlns:a16="http://schemas.microsoft.com/office/drawing/2014/main" val="10010"/>
                  </a:ext>
                </a:extLst>
              </a:tr>
              <a:tr h="427506">
                <a:tc>
                  <a:txBody>
                    <a:bodyPr/>
                    <a:lstStyle/>
                    <a:p>
                      <a:pPr algn="l">
                        <a:lnSpc>
                          <a:spcPct val="115000"/>
                        </a:lnSpc>
                        <a:spcAft>
                          <a:spcPts val="400"/>
                        </a:spcAft>
                      </a:pPr>
                      <a:r>
                        <a:rPr lang="x-none" sz="1700" b="1" dirty="0">
                          <a:solidFill>
                            <a:srgbClr val="76ADC1"/>
                          </a:solidFill>
                          <a:effectLst/>
                          <a:latin typeface="Palanquin Medium" panose="020B0004020203020204" pitchFamily="34" charset="0"/>
                          <a:cs typeface="Palanquin Medium" panose="020B0004020203020204" pitchFamily="34" charset="0"/>
                        </a:rPr>
                        <a:t>Netherlands</a:t>
                      </a:r>
                      <a:endParaRPr lang="en-GB" sz="1700" b="1" dirty="0">
                        <a:solidFill>
                          <a:srgbClr val="76ADC1"/>
                        </a:solidFill>
                        <a:effectLst/>
                        <a:latin typeface="Palanquin Medium" panose="020B0004020203020204" pitchFamily="34" charset="0"/>
                        <a:cs typeface="Palanquin Medium" panose="020B0004020203020204" pitchFamily="34" charset="0"/>
                      </a:endParaRPr>
                    </a:p>
                  </a:txBody>
                  <a:tcPr marL="44450" marR="44450" marT="0" marB="0" anchor="ctr">
                    <a:solidFill>
                      <a:schemeClr val="bg1"/>
                    </a:solidFill>
                  </a:tcPr>
                </a:tc>
                <a:tc>
                  <a:txBody>
                    <a:bodyPr/>
                    <a:lstStyle/>
                    <a:p>
                      <a:pPr algn="ctr">
                        <a:lnSpc>
                          <a:spcPct val="115000"/>
                        </a:lnSpc>
                        <a:spcAft>
                          <a:spcPts val="400"/>
                        </a:spcAft>
                      </a:pPr>
                      <a:r>
                        <a:rPr lang="da-DK" sz="1700" b="1" dirty="0">
                          <a:solidFill>
                            <a:srgbClr val="76ADC1"/>
                          </a:solidFill>
                          <a:effectLst/>
                          <a:latin typeface="Palanquin Medium" panose="020B0004020203020204" pitchFamily="34" charset="0"/>
                          <a:cs typeface="Palanquin Medium" panose="020B0004020203020204" pitchFamily="34" charset="0"/>
                        </a:rPr>
                        <a:t>44.1</a:t>
                      </a:r>
                      <a:endParaRPr lang="en-GB" sz="1700" b="1" dirty="0">
                        <a:solidFill>
                          <a:srgbClr val="76ADC1"/>
                        </a:solidFill>
                        <a:effectLst/>
                        <a:latin typeface="Palanquin Medium" panose="020B0004020203020204" pitchFamily="34" charset="0"/>
                        <a:cs typeface="Palanquin Medium" panose="020B0004020203020204" pitchFamily="34" charset="0"/>
                      </a:endParaRPr>
                    </a:p>
                  </a:txBody>
                  <a:tcPr marL="44450" marR="44450" marT="0" marB="0" anchor="ctr">
                    <a:solidFill>
                      <a:schemeClr val="bg1"/>
                    </a:solidFill>
                  </a:tcPr>
                </a:tc>
                <a:extLst>
                  <a:ext uri="{0D108BD9-81ED-4DB2-BD59-A6C34878D82A}">
                    <a16:rowId xmlns="" xmlns:a16="http://schemas.microsoft.com/office/drawing/2014/main" val="10011"/>
                  </a:ext>
                </a:extLst>
              </a:tr>
              <a:tr h="427506">
                <a:tc>
                  <a:txBody>
                    <a:bodyPr/>
                    <a:lstStyle/>
                    <a:p>
                      <a:pPr algn="l">
                        <a:lnSpc>
                          <a:spcPct val="115000"/>
                        </a:lnSpc>
                        <a:spcAft>
                          <a:spcPts val="400"/>
                        </a:spcAft>
                      </a:pPr>
                      <a:r>
                        <a:rPr lang="x-none" sz="1700" b="1" dirty="0">
                          <a:solidFill>
                            <a:srgbClr val="76ADC1"/>
                          </a:solidFill>
                          <a:effectLst/>
                          <a:latin typeface="Palanquin Medium" panose="020B0004020203020204" pitchFamily="34" charset="0"/>
                          <a:cs typeface="Palanquin Medium" panose="020B0004020203020204" pitchFamily="34" charset="0"/>
                        </a:rPr>
                        <a:t>Portugal</a:t>
                      </a:r>
                      <a:endParaRPr lang="en-GB" sz="1700" b="1" dirty="0">
                        <a:solidFill>
                          <a:srgbClr val="76ADC1"/>
                        </a:solidFill>
                        <a:effectLst/>
                        <a:latin typeface="Palanquin Medium" panose="020B0004020203020204" pitchFamily="34" charset="0"/>
                        <a:cs typeface="Palanquin Medium" panose="020B0004020203020204" pitchFamily="34" charset="0"/>
                      </a:endParaRPr>
                    </a:p>
                  </a:txBody>
                  <a:tcPr marL="44450" marR="44450" marT="0" marB="0" anchor="ctr">
                    <a:solidFill>
                      <a:schemeClr val="bg1"/>
                    </a:solidFill>
                  </a:tcPr>
                </a:tc>
                <a:tc>
                  <a:txBody>
                    <a:bodyPr/>
                    <a:lstStyle/>
                    <a:p>
                      <a:pPr algn="ctr">
                        <a:lnSpc>
                          <a:spcPct val="115000"/>
                        </a:lnSpc>
                        <a:spcAft>
                          <a:spcPts val="400"/>
                        </a:spcAft>
                      </a:pPr>
                      <a:r>
                        <a:rPr lang="da-DK" sz="1700" b="1" dirty="0">
                          <a:solidFill>
                            <a:srgbClr val="76ADC1"/>
                          </a:solidFill>
                          <a:effectLst/>
                          <a:latin typeface="Palanquin Medium" panose="020B0004020203020204" pitchFamily="34" charset="0"/>
                          <a:cs typeface="Palanquin Medium" panose="020B0004020203020204" pitchFamily="34" charset="0"/>
                        </a:rPr>
                        <a:t>27.9</a:t>
                      </a:r>
                      <a:endParaRPr lang="en-GB" sz="1700" b="1" dirty="0">
                        <a:solidFill>
                          <a:srgbClr val="76ADC1"/>
                        </a:solidFill>
                        <a:effectLst/>
                        <a:latin typeface="Palanquin Medium" panose="020B0004020203020204" pitchFamily="34" charset="0"/>
                        <a:cs typeface="Palanquin Medium" panose="020B0004020203020204" pitchFamily="34" charset="0"/>
                      </a:endParaRPr>
                    </a:p>
                  </a:txBody>
                  <a:tcPr marL="44450" marR="44450" marT="0" marB="0" anchor="ctr">
                    <a:solidFill>
                      <a:schemeClr val="bg1"/>
                    </a:solidFill>
                  </a:tcPr>
                </a:tc>
                <a:extLst>
                  <a:ext uri="{0D108BD9-81ED-4DB2-BD59-A6C34878D82A}">
                    <a16:rowId xmlns="" xmlns:a16="http://schemas.microsoft.com/office/drawing/2014/main" val="10012"/>
                  </a:ext>
                </a:extLst>
              </a:tr>
              <a:tr h="434846">
                <a:tc>
                  <a:txBody>
                    <a:bodyPr/>
                    <a:lstStyle/>
                    <a:p>
                      <a:pPr algn="l">
                        <a:lnSpc>
                          <a:spcPct val="115000"/>
                        </a:lnSpc>
                        <a:spcAft>
                          <a:spcPts val="400"/>
                        </a:spcAft>
                      </a:pPr>
                      <a:r>
                        <a:rPr lang="en-GB" sz="1700" b="1" kern="1200" dirty="0">
                          <a:solidFill>
                            <a:srgbClr val="76ADC1"/>
                          </a:solidFill>
                          <a:effectLst/>
                          <a:latin typeface="Palanquin Medium" panose="020B0004020203020204" pitchFamily="34" charset="0"/>
                          <a:ea typeface="+mn-ea"/>
                          <a:cs typeface="Palanquin Medium" panose="020B0004020203020204" pitchFamily="34" charset="0"/>
                        </a:rPr>
                        <a:t>Spain</a:t>
                      </a:r>
                    </a:p>
                  </a:txBody>
                  <a:tcPr marL="44450" marR="44450" marT="0" marB="0" anchor="ctr">
                    <a:solidFill>
                      <a:schemeClr val="bg1"/>
                    </a:solidFill>
                  </a:tcPr>
                </a:tc>
                <a:tc>
                  <a:txBody>
                    <a:bodyPr/>
                    <a:lstStyle/>
                    <a:p>
                      <a:pPr marL="0" algn="ctr" defTabSz="914400" rtl="0" eaLnBrk="1" latinLnBrk="0" hangingPunct="1">
                        <a:lnSpc>
                          <a:spcPct val="115000"/>
                        </a:lnSpc>
                        <a:spcAft>
                          <a:spcPts val="400"/>
                        </a:spcAft>
                      </a:pPr>
                      <a:r>
                        <a:rPr lang="da-DK" sz="1700" b="1" kern="1200" dirty="0">
                          <a:solidFill>
                            <a:srgbClr val="76ADC1"/>
                          </a:solidFill>
                          <a:effectLst/>
                          <a:latin typeface="Palanquin Medium" panose="020B0004020203020204" pitchFamily="34" charset="0"/>
                          <a:ea typeface="+mn-ea"/>
                          <a:cs typeface="Palanquin Medium" panose="020B0004020203020204" pitchFamily="34" charset="0"/>
                        </a:rPr>
                        <a:t>20.5</a:t>
                      </a:r>
                      <a:endParaRPr lang="en-GB" sz="1700" b="1" kern="1200" dirty="0">
                        <a:solidFill>
                          <a:srgbClr val="76ADC1"/>
                        </a:solidFill>
                        <a:effectLst/>
                        <a:latin typeface="Palanquin Medium" panose="020B0004020203020204" pitchFamily="34" charset="0"/>
                        <a:ea typeface="+mn-ea"/>
                        <a:cs typeface="Palanquin Medium" panose="020B0004020203020204" pitchFamily="34" charset="0"/>
                      </a:endParaRPr>
                    </a:p>
                  </a:txBody>
                  <a:tcPr marL="44450" marR="44450" marT="0" marB="0" anchor="ctr">
                    <a:solidFill>
                      <a:schemeClr val="bg1"/>
                    </a:solidFill>
                  </a:tcPr>
                </a:tc>
                <a:extLst>
                  <a:ext uri="{0D108BD9-81ED-4DB2-BD59-A6C34878D82A}">
                    <a16:rowId xmlns="" xmlns:a16="http://schemas.microsoft.com/office/drawing/2014/main" val="10013"/>
                  </a:ext>
                </a:extLst>
              </a:tr>
              <a:tr h="325028">
                <a:tc>
                  <a:txBody>
                    <a:bodyPr/>
                    <a:lstStyle/>
                    <a:p>
                      <a:pPr algn="l">
                        <a:lnSpc>
                          <a:spcPct val="115000"/>
                        </a:lnSpc>
                        <a:spcAft>
                          <a:spcPts val="400"/>
                        </a:spcAft>
                      </a:pPr>
                      <a:r>
                        <a:rPr lang="x-none" sz="1700" b="1" dirty="0">
                          <a:solidFill>
                            <a:srgbClr val="76ADC1"/>
                          </a:solidFill>
                          <a:effectLst/>
                          <a:latin typeface="Palanquin Medium" panose="020B0004020203020204" pitchFamily="34" charset="0"/>
                          <a:cs typeface="Palanquin Medium" panose="020B0004020203020204" pitchFamily="34" charset="0"/>
                        </a:rPr>
                        <a:t>Sweden</a:t>
                      </a:r>
                      <a:endParaRPr lang="en-GB" sz="1700" b="1" dirty="0">
                        <a:solidFill>
                          <a:srgbClr val="76ADC1"/>
                        </a:solidFill>
                        <a:effectLst/>
                        <a:latin typeface="Palanquin Medium" panose="020B0004020203020204" pitchFamily="34" charset="0"/>
                        <a:cs typeface="Palanquin Medium" panose="020B0004020203020204" pitchFamily="34" charset="0"/>
                      </a:endParaRPr>
                    </a:p>
                  </a:txBody>
                  <a:tcPr marL="44450" marR="44450" marT="0" marB="0" anchor="ctr">
                    <a:solidFill>
                      <a:schemeClr val="bg1"/>
                    </a:solidFill>
                  </a:tcPr>
                </a:tc>
                <a:tc>
                  <a:txBody>
                    <a:bodyPr/>
                    <a:lstStyle/>
                    <a:p>
                      <a:pPr algn="ctr">
                        <a:lnSpc>
                          <a:spcPct val="115000"/>
                        </a:lnSpc>
                        <a:spcAft>
                          <a:spcPts val="400"/>
                        </a:spcAft>
                      </a:pPr>
                      <a:r>
                        <a:rPr lang="da-DK" sz="1700" b="1" dirty="0">
                          <a:solidFill>
                            <a:srgbClr val="76ADC1"/>
                          </a:solidFill>
                          <a:effectLst/>
                          <a:latin typeface="Palanquin Medium" panose="020B0004020203020204" pitchFamily="34" charset="0"/>
                          <a:cs typeface="Palanquin Medium" panose="020B0004020203020204" pitchFamily="34" charset="0"/>
                        </a:rPr>
                        <a:t>36.4</a:t>
                      </a:r>
                      <a:endParaRPr lang="en-GB" sz="1700" b="1" dirty="0">
                        <a:solidFill>
                          <a:srgbClr val="76ADC1"/>
                        </a:solidFill>
                        <a:effectLst/>
                        <a:latin typeface="Palanquin Medium" panose="020B0004020203020204" pitchFamily="34" charset="0"/>
                        <a:cs typeface="Palanquin Medium" panose="020B0004020203020204" pitchFamily="34" charset="0"/>
                      </a:endParaRPr>
                    </a:p>
                  </a:txBody>
                  <a:tcPr marL="44450" marR="44450" marT="0" marB="0" anchor="ctr">
                    <a:solidFill>
                      <a:schemeClr val="bg1"/>
                    </a:solidFill>
                  </a:tcPr>
                </a:tc>
                <a:extLst>
                  <a:ext uri="{0D108BD9-81ED-4DB2-BD59-A6C34878D82A}">
                    <a16:rowId xmlns="" xmlns:a16="http://schemas.microsoft.com/office/drawing/2014/main" val="10014"/>
                  </a:ext>
                </a:extLst>
              </a:tr>
              <a:tr h="427506">
                <a:tc>
                  <a:txBody>
                    <a:bodyPr/>
                    <a:lstStyle/>
                    <a:p>
                      <a:pPr marL="0" algn="l" defTabSz="914400" rtl="0" eaLnBrk="1" latinLnBrk="0" hangingPunct="1">
                        <a:lnSpc>
                          <a:spcPct val="115000"/>
                        </a:lnSpc>
                        <a:spcAft>
                          <a:spcPts val="400"/>
                        </a:spcAft>
                      </a:pPr>
                      <a:r>
                        <a:rPr lang="en-GB" sz="1700" b="1" kern="1200" dirty="0">
                          <a:solidFill>
                            <a:srgbClr val="76ADC1"/>
                          </a:solidFill>
                          <a:effectLst/>
                          <a:latin typeface="Palanquin Medium" panose="020B0004020203020204" pitchFamily="34" charset="0"/>
                          <a:ea typeface="+mn-ea"/>
                          <a:cs typeface="Palanquin Medium" panose="020B0004020203020204" pitchFamily="34" charset="0"/>
                        </a:rPr>
                        <a:t>United Kingdom</a:t>
                      </a:r>
                    </a:p>
                  </a:txBody>
                  <a:tcPr marL="44450" marR="44450" marT="0" marB="0" anchor="ctr">
                    <a:solidFill>
                      <a:schemeClr val="bg1"/>
                    </a:solidFill>
                  </a:tcPr>
                </a:tc>
                <a:tc>
                  <a:txBody>
                    <a:bodyPr/>
                    <a:lstStyle/>
                    <a:p>
                      <a:pPr marL="0" algn="ctr" defTabSz="914400" rtl="0" eaLnBrk="1" latinLnBrk="0" hangingPunct="1">
                        <a:lnSpc>
                          <a:spcPct val="115000"/>
                        </a:lnSpc>
                        <a:spcAft>
                          <a:spcPts val="400"/>
                        </a:spcAft>
                      </a:pPr>
                      <a:r>
                        <a:rPr lang="da-DK" sz="1700" b="1" kern="1200" dirty="0">
                          <a:solidFill>
                            <a:srgbClr val="76ADC1"/>
                          </a:solidFill>
                          <a:effectLst/>
                          <a:latin typeface="Palanquin Medium" panose="020B0004020203020204" pitchFamily="34" charset="0"/>
                          <a:ea typeface="+mn-ea"/>
                          <a:cs typeface="Palanquin Medium" panose="020B0004020203020204" pitchFamily="34" charset="0"/>
                        </a:rPr>
                        <a:t>16.8</a:t>
                      </a:r>
                      <a:endParaRPr lang="en-GB" sz="1700" b="1" kern="1200" dirty="0">
                        <a:solidFill>
                          <a:srgbClr val="76ADC1"/>
                        </a:solidFill>
                        <a:effectLst/>
                        <a:latin typeface="Palanquin Medium" panose="020B0004020203020204" pitchFamily="34" charset="0"/>
                        <a:ea typeface="+mn-ea"/>
                        <a:cs typeface="Palanquin Medium" panose="020B0004020203020204" pitchFamily="34" charset="0"/>
                      </a:endParaRPr>
                    </a:p>
                  </a:txBody>
                  <a:tcPr marL="44450" marR="44450" marT="0" marB="0" anchor="ctr">
                    <a:solidFill>
                      <a:schemeClr val="bg1"/>
                    </a:solidFill>
                  </a:tcPr>
                </a:tc>
                <a:extLst>
                  <a:ext uri="{0D108BD9-81ED-4DB2-BD59-A6C34878D82A}">
                    <a16:rowId xmlns="" xmlns:a16="http://schemas.microsoft.com/office/drawing/2014/main" val="10015"/>
                  </a:ext>
                </a:extLst>
              </a:tr>
            </a:tbl>
          </a:graphicData>
        </a:graphic>
      </p:graphicFrame>
    </p:spTree>
    <p:extLst>
      <p:ext uri="{BB962C8B-B14F-4D97-AF65-F5344CB8AC3E}">
        <p14:creationId xmlns:p14="http://schemas.microsoft.com/office/powerpoint/2010/main" val="3258738319"/>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65894" y="4509120"/>
            <a:ext cx="4671483" cy="290848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GB" sz="5400" b="0" i="0" u="none" strike="noStrike" kern="1200" cap="none" spc="0" normalizeH="0" baseline="0" noProof="0" dirty="0">
                <a:ln>
                  <a:noFill/>
                </a:ln>
                <a:solidFill>
                  <a:srgbClr val="152D38"/>
                </a:solidFill>
                <a:effectLst/>
                <a:uLnTx/>
                <a:uFillTx/>
                <a:latin typeface="Gotham Black" panose="02000603040000020004" pitchFamily="2" charset="0"/>
                <a:ea typeface="+mn-ea"/>
                <a:cs typeface="+mn-cs"/>
              </a:rPr>
              <a:t>Keeping control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1" u="none" strike="noStrike" kern="1200" cap="none" spc="0" normalizeH="0" baseline="0" noProof="0" dirty="0">
              <a:ln>
                <a:noFill/>
              </a:ln>
              <a:solidFill>
                <a:srgbClr val="8DC63F"/>
              </a:solidFill>
              <a:effectLst/>
              <a:uLnTx/>
              <a:uFillTx/>
              <a:latin typeface="Calibri" panose="020F0502020204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366FF"/>
              </a:solidFill>
              <a:effectLst/>
              <a:uLnTx/>
              <a:uFillTx/>
              <a:latin typeface="Calibri" panose="020F0502020204030204"/>
              <a:ea typeface="+mn-ea"/>
              <a:cs typeface="+mn-cs"/>
            </a:endParaRPr>
          </a:p>
        </p:txBody>
      </p:sp>
      <p:pic>
        <p:nvPicPr>
          <p:cNvPr id="142339" name="Picture 8" descr="http://s-usih.org/wp-content/uploads/2013/04/In-The-Lo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25" y="791855"/>
            <a:ext cx="5708023" cy="342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a:extLst>
              <a:ext uri="{FF2B5EF4-FFF2-40B4-BE49-F238E27FC236}">
                <a16:creationId xmlns="" xmlns:a16="http://schemas.microsoft.com/office/drawing/2014/main" id="{1440B174-5DB4-4C02-B62A-C04478B675BA}"/>
              </a:ext>
            </a:extLst>
          </p:cNvPr>
          <p:cNvPicPr>
            <a:picLocks noChangeAspect="1" noChangeArrowheads="1"/>
          </p:cNvPicPr>
          <p:nvPr/>
        </p:nvPicPr>
        <p:blipFill>
          <a:blip r:embed="rId4"/>
          <a:srcRect/>
          <a:stretch>
            <a:fillRect/>
          </a:stretch>
        </p:blipFill>
        <p:spPr bwMode="auto">
          <a:xfrm>
            <a:off x="347625" y="260648"/>
            <a:ext cx="9868290" cy="6352671"/>
          </a:xfrm>
          <a:prstGeom prst="rect">
            <a:avLst/>
          </a:prstGeom>
          <a:noFill/>
          <a:ln w="9525">
            <a:noFill/>
            <a:miter lim="800000"/>
            <a:headEnd/>
            <a:tailEnd/>
          </a:ln>
        </p:spPr>
      </p:pic>
      <p:grpSp>
        <p:nvGrpSpPr>
          <p:cNvPr id="4" name="Group 3"/>
          <p:cNvGrpSpPr/>
          <p:nvPr/>
        </p:nvGrpSpPr>
        <p:grpSpPr>
          <a:xfrm>
            <a:off x="6319967" y="791857"/>
            <a:ext cx="2245415" cy="1347249"/>
            <a:chOff x="575" y="2115"/>
            <a:chExt cx="2245415" cy="1347249"/>
          </a:xfrm>
          <a:solidFill>
            <a:srgbClr val="152D38"/>
          </a:solidFill>
        </p:grpSpPr>
        <p:sp>
          <p:nvSpPr>
            <p:cNvPr id="15" name="Rectangle 14"/>
            <p:cNvSpPr/>
            <p:nvPr/>
          </p:nvSpPr>
          <p:spPr>
            <a:xfrm>
              <a:off x="575" y="2115"/>
              <a:ext cx="2245415" cy="1347249"/>
            </a:xfrm>
            <a:prstGeom prst="rect">
              <a:avLst/>
            </a:prstGeom>
            <a:grp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16" name="Rectangle 15"/>
            <p:cNvSpPr/>
            <p:nvPr/>
          </p:nvSpPr>
          <p:spPr>
            <a:xfrm>
              <a:off x="575" y="2115"/>
              <a:ext cx="2245415" cy="134724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876" rtl="0" eaLnBrk="1" fontAlgn="auto" latinLnBrk="0" hangingPunct="1">
                <a:lnSpc>
                  <a:spcPct val="90000"/>
                </a:lnSpc>
                <a:spcBef>
                  <a:spcPct val="0"/>
                </a:spcBef>
                <a:spcAft>
                  <a:spcPct val="35000"/>
                </a:spcAft>
                <a:buClrTx/>
                <a:buSzTx/>
                <a:buFontTx/>
                <a:buNone/>
                <a:tabLst/>
                <a:defRPr/>
              </a:pPr>
              <a:r>
                <a:rPr kumimoji="0" lang="en-GB" sz="2000" b="0" i="0" u="none" strike="noStrike" kern="1200" cap="none" spc="0" normalizeH="0" baseline="0" noProof="0" dirty="0">
                  <a:ln>
                    <a:noFill/>
                  </a:ln>
                  <a:solidFill>
                    <a:sysClr val="window" lastClr="FFFFFF"/>
                  </a:solidFill>
                  <a:effectLst/>
                  <a:uLnTx/>
                  <a:uFillTx/>
                  <a:latin typeface="Palanquin Medium" panose="020B0004020203020204" pitchFamily="34" charset="0"/>
                  <a:ea typeface="+mn-ea"/>
                  <a:cs typeface="Palanquin Medium" panose="020B0004020203020204" pitchFamily="34" charset="0"/>
                </a:rPr>
                <a:t>DISTANCE</a:t>
              </a:r>
            </a:p>
          </p:txBody>
        </p:sp>
      </p:grpSp>
      <p:grpSp>
        <p:nvGrpSpPr>
          <p:cNvPr id="5" name="Group 4"/>
          <p:cNvGrpSpPr/>
          <p:nvPr/>
        </p:nvGrpSpPr>
        <p:grpSpPr>
          <a:xfrm>
            <a:off x="9475725" y="791857"/>
            <a:ext cx="2245415" cy="1347249"/>
            <a:chOff x="2470532" y="2115"/>
            <a:chExt cx="2245415" cy="1347249"/>
          </a:xfrm>
          <a:solidFill>
            <a:srgbClr val="152D38"/>
          </a:solidFill>
        </p:grpSpPr>
        <p:sp>
          <p:nvSpPr>
            <p:cNvPr id="13" name="Rectangle 12"/>
            <p:cNvSpPr/>
            <p:nvPr/>
          </p:nvSpPr>
          <p:spPr>
            <a:xfrm>
              <a:off x="2470532" y="2115"/>
              <a:ext cx="2245415" cy="1347249"/>
            </a:xfrm>
            <a:prstGeom prst="rect">
              <a:avLst/>
            </a:prstGeom>
            <a:grp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14" name="Rectangle 13"/>
            <p:cNvSpPr/>
            <p:nvPr/>
          </p:nvSpPr>
          <p:spPr>
            <a:xfrm>
              <a:off x="2470532" y="2115"/>
              <a:ext cx="2245415" cy="134724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876" rtl="0" eaLnBrk="1" fontAlgn="auto" latinLnBrk="0" hangingPunct="1">
                <a:lnSpc>
                  <a:spcPct val="90000"/>
                </a:lnSpc>
                <a:spcBef>
                  <a:spcPct val="0"/>
                </a:spcBef>
                <a:spcAft>
                  <a:spcPct val="35000"/>
                </a:spcAft>
                <a:buClrTx/>
                <a:buSzTx/>
                <a:buFontTx/>
                <a:buNone/>
                <a:tabLst/>
                <a:defRPr/>
              </a:pPr>
              <a:r>
                <a:rPr kumimoji="0" lang="en-GB" sz="2000" b="0" i="0" u="none" strike="noStrike" kern="1200" cap="none" spc="0" normalizeH="0" baseline="0" noProof="0" dirty="0">
                  <a:ln>
                    <a:noFill/>
                  </a:ln>
                  <a:solidFill>
                    <a:sysClr val="window" lastClr="FFFFFF"/>
                  </a:solidFill>
                  <a:effectLst/>
                  <a:uLnTx/>
                  <a:uFillTx/>
                  <a:latin typeface="Palanquin Medium" panose="020B0004020203020204" pitchFamily="34" charset="0"/>
                  <a:ea typeface="+mn-ea"/>
                  <a:cs typeface="Palanquin Medium" panose="020B0004020203020204" pitchFamily="34" charset="0"/>
                </a:rPr>
                <a:t>DENIAL OF OPPORTUNITY</a:t>
              </a:r>
            </a:p>
          </p:txBody>
        </p:sp>
      </p:grpSp>
      <p:grpSp>
        <p:nvGrpSpPr>
          <p:cNvPr id="6" name="Group 5"/>
          <p:cNvGrpSpPr/>
          <p:nvPr/>
        </p:nvGrpSpPr>
        <p:grpSpPr>
          <a:xfrm>
            <a:off x="6319967" y="2869420"/>
            <a:ext cx="2254170" cy="1347249"/>
            <a:chOff x="575" y="1573906"/>
            <a:chExt cx="2254170" cy="1347249"/>
          </a:xfrm>
          <a:solidFill>
            <a:srgbClr val="152D38"/>
          </a:solidFill>
        </p:grpSpPr>
        <p:sp>
          <p:nvSpPr>
            <p:cNvPr id="11" name="Rectangle 10"/>
            <p:cNvSpPr/>
            <p:nvPr/>
          </p:nvSpPr>
          <p:spPr>
            <a:xfrm>
              <a:off x="575" y="1573906"/>
              <a:ext cx="2245415" cy="1347249"/>
            </a:xfrm>
            <a:prstGeom prst="rect">
              <a:avLst/>
            </a:prstGeom>
            <a:grp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12" name="Rectangle 11"/>
            <p:cNvSpPr/>
            <p:nvPr/>
          </p:nvSpPr>
          <p:spPr>
            <a:xfrm>
              <a:off x="9330" y="1573906"/>
              <a:ext cx="2245415" cy="134724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876" rtl="0" eaLnBrk="1" fontAlgn="auto" latinLnBrk="0" hangingPunct="1">
                <a:lnSpc>
                  <a:spcPct val="90000"/>
                </a:lnSpc>
                <a:spcBef>
                  <a:spcPct val="0"/>
                </a:spcBef>
                <a:spcAft>
                  <a:spcPct val="35000"/>
                </a:spcAft>
                <a:buClrTx/>
                <a:buSzTx/>
                <a:buFontTx/>
                <a:buNone/>
                <a:tabLst/>
                <a:defRPr/>
              </a:pPr>
              <a:r>
                <a:rPr kumimoji="0" lang="en-GB" sz="2000" b="0" i="0" u="none" strike="noStrike" kern="1200" cap="none" spc="0" normalizeH="0" baseline="0" noProof="0" dirty="0">
                  <a:ln>
                    <a:noFill/>
                  </a:ln>
                  <a:solidFill>
                    <a:sysClr val="window" lastClr="FFFFFF"/>
                  </a:solidFill>
                  <a:effectLst/>
                  <a:uLnTx/>
                  <a:uFillTx/>
                  <a:latin typeface="Palanquin Medium" panose="020B0004020203020204" pitchFamily="34" charset="0"/>
                  <a:ea typeface="+mn-ea"/>
                  <a:cs typeface="Palanquin Medium" panose="020B0004020203020204" pitchFamily="34" charset="0"/>
                </a:rPr>
                <a:t>BIAS</a:t>
              </a:r>
            </a:p>
          </p:txBody>
        </p:sp>
      </p:grpSp>
      <p:grpSp>
        <p:nvGrpSpPr>
          <p:cNvPr id="7" name="Group 6"/>
          <p:cNvGrpSpPr/>
          <p:nvPr/>
        </p:nvGrpSpPr>
        <p:grpSpPr>
          <a:xfrm>
            <a:off x="9475725" y="2869420"/>
            <a:ext cx="2245415" cy="1347249"/>
            <a:chOff x="2461528" y="1575253"/>
            <a:chExt cx="2245415" cy="1347249"/>
          </a:xfrm>
          <a:solidFill>
            <a:srgbClr val="152D38"/>
          </a:solidFill>
        </p:grpSpPr>
        <p:sp>
          <p:nvSpPr>
            <p:cNvPr id="8" name="Rectangle 7"/>
            <p:cNvSpPr/>
            <p:nvPr/>
          </p:nvSpPr>
          <p:spPr>
            <a:xfrm>
              <a:off x="2461528" y="1575253"/>
              <a:ext cx="2245415" cy="1347249"/>
            </a:xfrm>
            <a:prstGeom prst="rect">
              <a:avLst/>
            </a:prstGeom>
            <a:grp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10" name="Rectangle 9"/>
            <p:cNvSpPr/>
            <p:nvPr/>
          </p:nvSpPr>
          <p:spPr>
            <a:xfrm>
              <a:off x="2461528" y="1575253"/>
              <a:ext cx="2245415" cy="134724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876" rtl="0" eaLnBrk="1" fontAlgn="auto" latinLnBrk="0" hangingPunct="1">
                <a:lnSpc>
                  <a:spcPct val="90000"/>
                </a:lnSpc>
                <a:spcBef>
                  <a:spcPct val="0"/>
                </a:spcBef>
                <a:spcAft>
                  <a:spcPct val="35000"/>
                </a:spcAft>
                <a:buClrTx/>
                <a:buSzTx/>
                <a:buFontTx/>
                <a:buNone/>
                <a:tabLst/>
                <a:defRPr/>
              </a:pPr>
              <a:r>
                <a:rPr kumimoji="0" lang="en-GB" sz="2000" b="0" i="0" u="none" strike="noStrike" kern="1200" cap="none" spc="0" normalizeH="0" baseline="0" noProof="0" dirty="0">
                  <a:ln>
                    <a:noFill/>
                  </a:ln>
                  <a:solidFill>
                    <a:sysClr val="window" lastClr="FFFFFF"/>
                  </a:solidFill>
                  <a:effectLst/>
                  <a:uLnTx/>
                  <a:uFillTx/>
                  <a:latin typeface="Palanquin Medium" panose="020B0004020203020204" pitchFamily="34" charset="0"/>
                  <a:ea typeface="+mn-ea"/>
                  <a:cs typeface="Palanquin Medium" panose="020B0004020203020204" pitchFamily="34" charset="0"/>
                </a:rPr>
                <a:t>DISENGAGEMENT</a:t>
              </a:r>
            </a:p>
          </p:txBody>
        </p:sp>
      </p:grpSp>
    </p:spTree>
    <p:extLst>
      <p:ext uri="{BB962C8B-B14F-4D97-AF65-F5344CB8AC3E}">
        <p14:creationId xmlns:p14="http://schemas.microsoft.com/office/powerpoint/2010/main" val="19822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4" presetClass="entr" presetSubtype="10" fill="hold" nodeType="afterEffect">
                                  <p:stCondLst>
                                    <p:cond delay="25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10" name="Picture 2" descr="Image result for berlin wall">
            <a:extLst>
              <a:ext uri="{FF2B5EF4-FFF2-40B4-BE49-F238E27FC236}">
                <a16:creationId xmlns="" xmlns:a16="http://schemas.microsoft.com/office/drawing/2014/main" id="{5DE4FB27-93D4-425D-AA43-4B46A7D19E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84" t="5089" r="38426"/>
          <a:stretch/>
        </p:blipFill>
        <p:spPr bwMode="auto">
          <a:xfrm>
            <a:off x="4818888" y="10"/>
            <a:ext cx="7373112" cy="6857989"/>
          </a:xfrm>
          <a:prstGeom prst="rect">
            <a:avLst/>
          </a:prstGeom>
          <a:noFill/>
          <a:extLst>
            <a:ext uri="{909E8E84-426E-40DD-AFC4-6F175D3DCCD1}">
              <a14:hiddenFill xmlns:a14="http://schemas.microsoft.com/office/drawing/2010/main">
                <a:solidFill>
                  <a:srgbClr val="FFFFFF"/>
                </a:solidFill>
              </a14:hiddenFill>
            </a:ext>
          </a:extLst>
        </p:spPr>
      </p:pic>
      <p:sp>
        <p:nvSpPr>
          <p:cNvPr id="58" name="Freeform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51"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Freeform 11"/>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52"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2"/>
          <p:cNvSpPr txBox="1">
            <a:spLocks/>
          </p:cNvSpPr>
          <p:nvPr/>
        </p:nvSpPr>
        <p:spPr bwMode="auto">
          <a:xfrm>
            <a:off x="834455" y="767749"/>
            <a:ext cx="4828497" cy="2651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eaLnBrk="0" hangingPunct="0">
              <a:tabLst>
                <a:tab pos="1703388" algn="l"/>
                <a:tab pos="2063750" algn="l"/>
              </a:tabLst>
              <a:defRPr>
                <a:solidFill>
                  <a:schemeClr val="tx1"/>
                </a:solidFill>
                <a:latin typeface="Cambria" panose="02040503050406030204" pitchFamily="18" charset="0"/>
                <a:ea typeface="ＭＳ Ｐゴシック" panose="020B0600070205080204" pitchFamily="34" charset="-128"/>
              </a:defRPr>
            </a:lvl1pPr>
            <a:lvl2pPr marL="742950" indent="-285750" eaLnBrk="0" hangingPunct="0">
              <a:tabLst>
                <a:tab pos="1703388" algn="l"/>
                <a:tab pos="2063750" algn="l"/>
              </a:tabLst>
              <a:defRPr>
                <a:solidFill>
                  <a:schemeClr val="tx1"/>
                </a:solidFill>
                <a:latin typeface="Cambria" panose="02040503050406030204" pitchFamily="18" charset="0"/>
                <a:ea typeface="ＭＳ Ｐゴシック" panose="020B0600070205080204" pitchFamily="34" charset="-128"/>
              </a:defRPr>
            </a:lvl2pPr>
            <a:lvl3pPr marL="1143000" indent="-228600" eaLnBrk="0" hangingPunct="0">
              <a:tabLst>
                <a:tab pos="1703388" algn="l"/>
                <a:tab pos="2063750" algn="l"/>
              </a:tabLst>
              <a:defRPr>
                <a:solidFill>
                  <a:schemeClr val="tx1"/>
                </a:solidFill>
                <a:latin typeface="Cambria" panose="02040503050406030204" pitchFamily="18" charset="0"/>
                <a:ea typeface="ＭＳ Ｐゴシック" panose="020B0600070205080204" pitchFamily="34" charset="-128"/>
              </a:defRPr>
            </a:lvl3pPr>
            <a:lvl4pPr marL="1600200" indent="-228600" eaLnBrk="0" hangingPunct="0">
              <a:tabLst>
                <a:tab pos="1703388" algn="l"/>
                <a:tab pos="2063750" algn="l"/>
              </a:tabLst>
              <a:defRPr>
                <a:solidFill>
                  <a:schemeClr val="tx1"/>
                </a:solidFill>
                <a:latin typeface="Cambria" panose="02040503050406030204" pitchFamily="18" charset="0"/>
                <a:ea typeface="ＭＳ Ｐゴシック" panose="020B0600070205080204" pitchFamily="34" charset="-128"/>
              </a:defRPr>
            </a:lvl4pPr>
            <a:lvl5pPr marL="2057400" indent="-228600" eaLnBrk="0" hangingPunct="0">
              <a:tabLst>
                <a:tab pos="1703388" algn="l"/>
                <a:tab pos="2063750" algn="l"/>
              </a:tabLst>
              <a:defRPr>
                <a:solidFill>
                  <a:schemeClr val="tx1"/>
                </a:solidFill>
                <a:latin typeface="Cambria" panose="02040503050406030204" pitchFamily="18" charset="0"/>
                <a:ea typeface="ＭＳ Ｐゴシック" panose="020B0600070205080204" pitchFamily="34" charset="-128"/>
              </a:defRPr>
            </a:lvl5pPr>
            <a:lvl6pPr marL="2514600" indent="-228600" eaLnBrk="0" fontAlgn="base" hangingPunct="0">
              <a:spcBef>
                <a:spcPct val="0"/>
              </a:spcBef>
              <a:spcAft>
                <a:spcPct val="0"/>
              </a:spcAft>
              <a:tabLst>
                <a:tab pos="1703388" algn="l"/>
                <a:tab pos="2063750" algn="l"/>
              </a:tabLst>
              <a:defRPr>
                <a:solidFill>
                  <a:schemeClr val="tx1"/>
                </a:solidFill>
                <a:latin typeface="Cambria" panose="02040503050406030204" pitchFamily="18" charset="0"/>
                <a:ea typeface="ＭＳ Ｐゴシック" panose="020B0600070205080204" pitchFamily="34" charset="-128"/>
              </a:defRPr>
            </a:lvl6pPr>
            <a:lvl7pPr marL="2971800" indent="-228600" eaLnBrk="0" fontAlgn="base" hangingPunct="0">
              <a:spcBef>
                <a:spcPct val="0"/>
              </a:spcBef>
              <a:spcAft>
                <a:spcPct val="0"/>
              </a:spcAft>
              <a:tabLst>
                <a:tab pos="1703388" algn="l"/>
                <a:tab pos="2063750" algn="l"/>
              </a:tabLst>
              <a:defRPr>
                <a:solidFill>
                  <a:schemeClr val="tx1"/>
                </a:solidFill>
                <a:latin typeface="Cambria" panose="02040503050406030204" pitchFamily="18" charset="0"/>
                <a:ea typeface="ＭＳ Ｐゴシック" panose="020B0600070205080204" pitchFamily="34" charset="-128"/>
              </a:defRPr>
            </a:lvl7pPr>
            <a:lvl8pPr marL="3429000" indent="-228600" eaLnBrk="0" fontAlgn="base" hangingPunct="0">
              <a:spcBef>
                <a:spcPct val="0"/>
              </a:spcBef>
              <a:spcAft>
                <a:spcPct val="0"/>
              </a:spcAft>
              <a:tabLst>
                <a:tab pos="1703388" algn="l"/>
                <a:tab pos="2063750" algn="l"/>
              </a:tabLst>
              <a:defRPr>
                <a:solidFill>
                  <a:schemeClr val="tx1"/>
                </a:solidFill>
                <a:latin typeface="Cambria" panose="02040503050406030204" pitchFamily="18" charset="0"/>
                <a:ea typeface="ＭＳ Ｐゴシック" panose="020B0600070205080204" pitchFamily="34" charset="-128"/>
              </a:defRPr>
            </a:lvl8pPr>
            <a:lvl9pPr marL="3886200" indent="-228600" eaLnBrk="0" fontAlgn="base" hangingPunct="0">
              <a:spcBef>
                <a:spcPct val="0"/>
              </a:spcBef>
              <a:spcAft>
                <a:spcPct val="0"/>
              </a:spcAft>
              <a:tabLst>
                <a:tab pos="1703388" algn="l"/>
                <a:tab pos="2063750" algn="l"/>
              </a:tabLst>
              <a:defRPr>
                <a:solidFill>
                  <a:schemeClr val="tx1"/>
                </a:solidFill>
                <a:latin typeface="Cambria" panose="02040503050406030204" pitchFamily="18" charset="0"/>
                <a:ea typeface="ＭＳ Ｐゴシック" panose="020B0600070205080204" pitchFamily="34" charset="-128"/>
              </a:defRPr>
            </a:lvl9pPr>
          </a:lstStyle>
          <a:p>
            <a:pPr marL="0" marR="0" lvl="0" indent="0" algn="l" defTabSz="914400" rtl="0" eaLnBrk="1" fontAlgn="auto" latinLnBrk="0" hangingPunct="1">
              <a:lnSpc>
                <a:spcPct val="90000"/>
              </a:lnSpc>
              <a:spcBef>
                <a:spcPct val="0"/>
              </a:spcBef>
              <a:spcAft>
                <a:spcPts val="600"/>
              </a:spcAft>
              <a:buClrTx/>
              <a:buSzTx/>
              <a:buFontTx/>
              <a:buNone/>
              <a:tabLst>
                <a:tab pos="1703388" algn="l"/>
                <a:tab pos="2063750" algn="l"/>
              </a:tabLst>
              <a:defRPr/>
            </a:pPr>
            <a:r>
              <a:rPr kumimoji="0" lang="en-US" altLang="en-US" sz="42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Obstacles to change</a:t>
            </a:r>
          </a:p>
          <a:p>
            <a:pPr marL="0" marR="0" lvl="0" indent="0" algn="l" defTabSz="914400" rtl="0" eaLnBrk="1" fontAlgn="auto" latinLnBrk="0" hangingPunct="1">
              <a:lnSpc>
                <a:spcPct val="90000"/>
              </a:lnSpc>
              <a:spcBef>
                <a:spcPct val="0"/>
              </a:spcBef>
              <a:spcAft>
                <a:spcPts val="600"/>
              </a:spcAft>
              <a:buClrTx/>
              <a:buSzTx/>
              <a:buFontTx/>
              <a:buNone/>
              <a:tabLst>
                <a:tab pos="1703388" algn="l"/>
                <a:tab pos="2063750" algn="l"/>
              </a:tabLst>
              <a:defRPr/>
            </a:pPr>
            <a:endParaRPr kumimoji="0" lang="en-US" altLang="en-US" sz="42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endParaRPr>
          </a:p>
          <a:p>
            <a:pPr marL="0" marR="0" lvl="0" indent="0" algn="l" defTabSz="914400" rtl="0" eaLnBrk="1" fontAlgn="auto" latinLnBrk="0" hangingPunct="1">
              <a:lnSpc>
                <a:spcPct val="90000"/>
              </a:lnSpc>
              <a:spcBef>
                <a:spcPct val="0"/>
              </a:spcBef>
              <a:spcAft>
                <a:spcPts val="600"/>
              </a:spcAft>
              <a:buClrTx/>
              <a:buSzTx/>
              <a:buFontTx/>
              <a:buNone/>
              <a:tabLst>
                <a:tab pos="1703388" algn="l"/>
                <a:tab pos="2063750" algn="l"/>
              </a:tabLst>
              <a:defRPr/>
            </a:pPr>
            <a:r>
              <a:rPr kumimoji="0" lang="en-US" altLang="en-US" sz="4200" b="1"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a:t>
            </a:r>
          </a:p>
        </p:txBody>
      </p:sp>
      <p:sp>
        <p:nvSpPr>
          <p:cNvPr id="13" name="Rectangle 12">
            <a:extLst>
              <a:ext uri="{FF2B5EF4-FFF2-40B4-BE49-F238E27FC236}">
                <a16:creationId xmlns="" xmlns:a16="http://schemas.microsoft.com/office/drawing/2014/main" id="{5F63DB03-1ED0-4CC6-8914-174D6EC9D05C}"/>
              </a:ext>
            </a:extLst>
          </p:cNvPr>
          <p:cNvSpPr/>
          <p:nvPr/>
        </p:nvSpPr>
        <p:spPr>
          <a:xfrm>
            <a:off x="812401" y="2331564"/>
            <a:ext cx="325843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a:ea typeface="+mn-ea"/>
                <a:cs typeface="+mn-cs"/>
              </a:rPr>
              <a:t>Lack of knowledge</a:t>
            </a:r>
          </a:p>
        </p:txBody>
      </p:sp>
      <p:sp>
        <p:nvSpPr>
          <p:cNvPr id="14" name="Rectangle 13">
            <a:extLst>
              <a:ext uri="{FF2B5EF4-FFF2-40B4-BE49-F238E27FC236}">
                <a16:creationId xmlns="" xmlns:a16="http://schemas.microsoft.com/office/drawing/2014/main" id="{7AC1627B-3A5D-46E3-A855-AF389C47AA0C}"/>
              </a:ext>
            </a:extLst>
          </p:cNvPr>
          <p:cNvSpPr/>
          <p:nvPr/>
        </p:nvSpPr>
        <p:spPr>
          <a:xfrm>
            <a:off x="787695" y="3071466"/>
            <a:ext cx="236795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a:ea typeface="+mn-ea"/>
                <a:cs typeface="+mn-cs"/>
              </a:rPr>
              <a:t>Not prioritised</a:t>
            </a:r>
            <a:endParaRPr kumimoji="0" lang="en-GB"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a:extLst>
              <a:ext uri="{FF2B5EF4-FFF2-40B4-BE49-F238E27FC236}">
                <a16:creationId xmlns="" xmlns:a16="http://schemas.microsoft.com/office/drawing/2014/main" id="{21AB0863-9FF3-4340-8300-1B5038B554C9}"/>
              </a:ext>
            </a:extLst>
          </p:cNvPr>
          <p:cNvSpPr/>
          <p:nvPr/>
        </p:nvSpPr>
        <p:spPr>
          <a:xfrm>
            <a:off x="787695" y="3756157"/>
            <a:ext cx="328314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a:ea typeface="+mn-ea"/>
                <a:cs typeface="+mn-cs"/>
              </a:rPr>
              <a:t>Poor communication</a:t>
            </a:r>
            <a:endParaRPr kumimoji="0" lang="en-GB"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 xmlns:a16="http://schemas.microsoft.com/office/drawing/2014/main" id="{C0251E05-EDBF-4474-BB1B-0DAB1A01B522}"/>
              </a:ext>
            </a:extLst>
          </p:cNvPr>
          <p:cNvSpPr/>
          <p:nvPr/>
        </p:nvSpPr>
        <p:spPr>
          <a:xfrm>
            <a:off x="760811" y="4455114"/>
            <a:ext cx="503794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a:ea typeface="+mn-ea"/>
                <a:cs typeface="+mn-cs"/>
              </a:rPr>
              <a:t>Lack of employee participation</a:t>
            </a:r>
            <a:endParaRPr kumimoji="0" lang="en-GB"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 xmlns:a16="http://schemas.microsoft.com/office/drawing/2014/main" id="{6B460423-5BB3-437A-8031-68F73CFDDDAF}"/>
              </a:ext>
            </a:extLst>
          </p:cNvPr>
          <p:cNvSpPr/>
          <p:nvPr/>
        </p:nvSpPr>
        <p:spPr>
          <a:xfrm>
            <a:off x="760811" y="5171796"/>
            <a:ext cx="285449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a:ea typeface="+mn-ea"/>
                <a:cs typeface="+mn-cs"/>
              </a:rPr>
              <a:t>Line management</a:t>
            </a:r>
            <a:endParaRPr kumimoji="0" lang="en-GB"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 xmlns:a16="http://schemas.microsoft.com/office/drawing/2014/main" id="{963379FE-0654-4BB2-9B1A-B127FC781E11}"/>
              </a:ext>
            </a:extLst>
          </p:cNvPr>
          <p:cNvSpPr/>
          <p:nvPr/>
        </p:nvSpPr>
        <p:spPr>
          <a:xfrm>
            <a:off x="760811" y="5885364"/>
            <a:ext cx="237795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a:ea typeface="+mn-ea"/>
                <a:cs typeface="+mn-cs"/>
              </a:rPr>
              <a:t>Partial change </a:t>
            </a:r>
            <a:endParaRPr kumimoji="0" lang="en-GB"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18">
            <a:extLst>
              <a:ext uri="{FF2B5EF4-FFF2-40B4-BE49-F238E27FC236}">
                <a16:creationId xmlns="" xmlns:a16="http://schemas.microsoft.com/office/drawing/2014/main" id="{DBA43971-B504-4505-AB44-696323824126}"/>
              </a:ext>
            </a:extLst>
          </p:cNvPr>
          <p:cNvSpPr/>
          <p:nvPr/>
        </p:nvSpPr>
        <p:spPr>
          <a:xfrm>
            <a:off x="812400" y="1587494"/>
            <a:ext cx="509325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a:ea typeface="+mn-ea"/>
                <a:cs typeface="+mn-cs"/>
              </a:rPr>
              <a:t>Lack of senior team commitment</a:t>
            </a:r>
            <a:endParaRPr kumimoji="0" lang="en-GB" sz="2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911280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outer-big.png">
            <a:extLst>
              <a:ext uri="{FF2B5EF4-FFF2-40B4-BE49-F238E27FC236}">
                <a16:creationId xmlns="" xmlns:a16="http://schemas.microsoft.com/office/drawing/2014/main" id="{7700CD73-AEA0-40AD-AAF0-42118B3CDA8A}"/>
              </a:ext>
            </a:extLst>
          </p:cNvPr>
          <p:cNvPicPr>
            <a:picLocks noChangeAspect="1"/>
          </p:cNvPicPr>
          <p:nvPr/>
        </p:nvPicPr>
        <p:blipFill>
          <a:blip r:embed="rId3" cstate="print"/>
          <a:stretch>
            <a:fillRect/>
          </a:stretch>
        </p:blipFill>
        <p:spPr>
          <a:xfrm>
            <a:off x="4964933" y="2418416"/>
            <a:ext cx="2197203" cy="2172101"/>
          </a:xfrm>
          <a:prstGeom prst="rect">
            <a:avLst/>
          </a:prstGeom>
        </p:spPr>
      </p:pic>
      <p:pic>
        <p:nvPicPr>
          <p:cNvPr id="6" name="Picture 5" descr="yellow-ring.png"/>
          <p:cNvPicPr>
            <a:picLocks noChangeAspect="1"/>
          </p:cNvPicPr>
          <p:nvPr/>
        </p:nvPicPr>
        <p:blipFill>
          <a:blip r:embed="rId4" cstate="print"/>
          <a:stretch>
            <a:fillRect/>
          </a:stretch>
        </p:blipFill>
        <p:spPr>
          <a:xfrm>
            <a:off x="4533425" y="2340238"/>
            <a:ext cx="3195066" cy="2237613"/>
          </a:xfrm>
          <a:prstGeom prst="rect">
            <a:avLst/>
          </a:prstGeom>
        </p:spPr>
      </p:pic>
      <p:pic>
        <p:nvPicPr>
          <p:cNvPr id="13" name="Picture 12" descr="cyan-ring.png"/>
          <p:cNvPicPr>
            <a:picLocks noChangeAspect="1"/>
          </p:cNvPicPr>
          <p:nvPr/>
        </p:nvPicPr>
        <p:blipFill>
          <a:blip r:embed="rId5" cstate="print"/>
          <a:stretch>
            <a:fillRect/>
          </a:stretch>
        </p:blipFill>
        <p:spPr>
          <a:xfrm>
            <a:off x="4533425" y="2376241"/>
            <a:ext cx="3195066" cy="2237613"/>
          </a:xfrm>
          <a:prstGeom prst="rect">
            <a:avLst/>
          </a:prstGeom>
        </p:spPr>
      </p:pic>
      <p:pic>
        <p:nvPicPr>
          <p:cNvPr id="10" name="Picture 9" descr="leadership.png"/>
          <p:cNvPicPr>
            <a:picLocks noChangeAspect="1"/>
          </p:cNvPicPr>
          <p:nvPr/>
        </p:nvPicPr>
        <p:blipFill>
          <a:blip r:embed="rId6"/>
          <a:stretch>
            <a:fillRect/>
          </a:stretch>
        </p:blipFill>
        <p:spPr>
          <a:xfrm>
            <a:off x="3403304" y="4658782"/>
            <a:ext cx="1385879" cy="1385879"/>
          </a:xfrm>
          <a:prstGeom prst="rect">
            <a:avLst/>
          </a:prstGeom>
        </p:spPr>
      </p:pic>
      <p:pic>
        <p:nvPicPr>
          <p:cNvPr id="11" name="Picture 10" descr="procedures.png"/>
          <p:cNvPicPr>
            <a:picLocks noChangeAspect="1"/>
          </p:cNvPicPr>
          <p:nvPr/>
        </p:nvPicPr>
        <p:blipFill>
          <a:blip r:embed="rId7"/>
          <a:stretch>
            <a:fillRect/>
          </a:stretch>
        </p:blipFill>
        <p:spPr>
          <a:xfrm>
            <a:off x="7436906" y="4645994"/>
            <a:ext cx="1385879" cy="1385879"/>
          </a:xfrm>
          <a:prstGeom prst="rect">
            <a:avLst/>
          </a:prstGeom>
        </p:spPr>
      </p:pic>
      <p:pic>
        <p:nvPicPr>
          <p:cNvPr id="9" name="Picture 8" descr="innovation.png"/>
          <p:cNvPicPr>
            <a:picLocks noChangeAspect="1"/>
          </p:cNvPicPr>
          <p:nvPr/>
        </p:nvPicPr>
        <p:blipFill>
          <a:blip r:embed="rId8"/>
          <a:stretch>
            <a:fillRect/>
          </a:stretch>
        </p:blipFill>
        <p:spPr>
          <a:xfrm>
            <a:off x="7436906" y="996262"/>
            <a:ext cx="1385879" cy="1385879"/>
          </a:xfrm>
          <a:prstGeom prst="rect">
            <a:avLst/>
          </a:prstGeom>
        </p:spPr>
      </p:pic>
      <p:pic>
        <p:nvPicPr>
          <p:cNvPr id="8" name="Picture 7" descr="jobs-and-teams.png"/>
          <p:cNvPicPr>
            <a:picLocks noChangeAspect="1"/>
          </p:cNvPicPr>
          <p:nvPr/>
        </p:nvPicPr>
        <p:blipFill>
          <a:blip r:embed="rId9" cstate="print"/>
          <a:stretch>
            <a:fillRect/>
          </a:stretch>
        </p:blipFill>
        <p:spPr>
          <a:xfrm>
            <a:off x="3403304" y="996262"/>
            <a:ext cx="1385879" cy="1385879"/>
          </a:xfrm>
          <a:prstGeom prst="rect">
            <a:avLst/>
          </a:prstGeom>
        </p:spPr>
      </p:pic>
      <p:pic>
        <p:nvPicPr>
          <p:cNvPr id="7" name="Picture 6" descr="purple-ring.png"/>
          <p:cNvPicPr>
            <a:picLocks noChangeAspect="1"/>
          </p:cNvPicPr>
          <p:nvPr/>
        </p:nvPicPr>
        <p:blipFill>
          <a:blip r:embed="rId10" cstate="print"/>
          <a:stretch>
            <a:fillRect/>
          </a:stretch>
        </p:blipFill>
        <p:spPr>
          <a:xfrm>
            <a:off x="5026007" y="1923718"/>
            <a:ext cx="2234946" cy="3189732"/>
          </a:xfrm>
          <a:prstGeom prst="rect">
            <a:avLst/>
          </a:prstGeom>
        </p:spPr>
      </p:pic>
      <p:pic>
        <p:nvPicPr>
          <p:cNvPr id="17" name="Picture 16">
            <a:extLst>
              <a:ext uri="{FF2B5EF4-FFF2-40B4-BE49-F238E27FC236}">
                <a16:creationId xmlns="" xmlns:a16="http://schemas.microsoft.com/office/drawing/2014/main" id="{A8FCBD72-9C6D-40D3-84A5-264E6373D69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7179" t="17470" r="28345" b="16142"/>
          <a:stretch/>
        </p:blipFill>
        <p:spPr>
          <a:xfrm>
            <a:off x="335360" y="195993"/>
            <a:ext cx="1569016" cy="1656184"/>
          </a:xfrm>
          <a:prstGeom prst="rect">
            <a:avLst/>
          </a:prstGeom>
        </p:spPr>
      </p:pic>
      <p:pic>
        <p:nvPicPr>
          <p:cNvPr id="15" name="Picture 14" descr="inner-big.png">
            <a:extLst>
              <a:ext uri="{FF2B5EF4-FFF2-40B4-BE49-F238E27FC236}">
                <a16:creationId xmlns="" xmlns:a16="http://schemas.microsoft.com/office/drawing/2014/main" id="{AE17773D-2034-4D17-9AA0-C04944492B85}"/>
              </a:ext>
            </a:extLst>
          </p:cNvPr>
          <p:cNvPicPr>
            <a:picLocks noChangeAspect="1"/>
          </p:cNvPicPr>
          <p:nvPr/>
        </p:nvPicPr>
        <p:blipFill>
          <a:blip r:embed="rId12" cstate="print"/>
          <a:stretch>
            <a:fillRect/>
          </a:stretch>
        </p:blipFill>
        <p:spPr>
          <a:xfrm>
            <a:off x="4964933" y="2400586"/>
            <a:ext cx="2214217" cy="2188921"/>
          </a:xfrm>
          <a:prstGeom prst="rect">
            <a:avLst/>
          </a:prstGeom>
        </p:spPr>
      </p:pic>
      <p:pic>
        <p:nvPicPr>
          <p:cNvPr id="20" name="Picture 19" descr="blue-ring.png">
            <a:extLst>
              <a:ext uri="{FF2B5EF4-FFF2-40B4-BE49-F238E27FC236}">
                <a16:creationId xmlns="" xmlns:a16="http://schemas.microsoft.com/office/drawing/2014/main" id="{C659EC40-BC69-4D81-AAF9-6371DB4DEEAF}"/>
              </a:ext>
            </a:extLst>
          </p:cNvPr>
          <p:cNvPicPr>
            <a:picLocks noChangeAspect="1"/>
          </p:cNvPicPr>
          <p:nvPr/>
        </p:nvPicPr>
        <p:blipFill>
          <a:blip r:embed="rId13" cstate="print"/>
          <a:stretch>
            <a:fillRect/>
          </a:stretch>
        </p:blipFill>
        <p:spPr>
          <a:xfrm>
            <a:off x="4954569" y="1923718"/>
            <a:ext cx="2234946" cy="3189732"/>
          </a:xfrm>
          <a:prstGeom prst="rect">
            <a:avLst/>
          </a:prstGeom>
        </p:spPr>
      </p:pic>
      <p:sp>
        <p:nvSpPr>
          <p:cNvPr id="21" name="TextBox 20">
            <a:extLst>
              <a:ext uri="{FF2B5EF4-FFF2-40B4-BE49-F238E27FC236}">
                <a16:creationId xmlns="" xmlns:a16="http://schemas.microsoft.com/office/drawing/2014/main" id="{6EE00452-9BD3-4574-BE58-2AD40E48AE77}"/>
              </a:ext>
            </a:extLst>
          </p:cNvPr>
          <p:cNvSpPr txBox="1"/>
          <p:nvPr/>
        </p:nvSpPr>
        <p:spPr>
          <a:xfrm>
            <a:off x="121876" y="3074323"/>
            <a:ext cx="6562855" cy="584775"/>
          </a:xfrm>
          <a:prstGeom prst="rect">
            <a:avLst/>
          </a:prstGeom>
          <a:noFill/>
        </p:spPr>
        <p:txBody>
          <a:bodyPr wrap="square" rtlCol="0">
            <a:spAutoFit/>
          </a:bodyPr>
          <a:lstStyle/>
          <a:p>
            <a:pPr>
              <a:spcAft>
                <a:spcPts val="2400"/>
              </a:spcAft>
            </a:pPr>
            <a:r>
              <a:rPr lang="en-GB" sz="3200" dirty="0">
                <a:solidFill>
                  <a:srgbClr val="152D38"/>
                </a:solidFill>
                <a:latin typeface="Gotham Black" panose="02000603040000020004" pitchFamily="2" charset="0"/>
              </a:rPr>
              <a:t>Interdependencies</a:t>
            </a:r>
          </a:p>
        </p:txBody>
      </p:sp>
    </p:spTree>
    <p:extLst>
      <p:ext uri="{BB962C8B-B14F-4D97-AF65-F5344CB8AC3E}">
        <p14:creationId xmlns:p14="http://schemas.microsoft.com/office/powerpoint/2010/main" val="203573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25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25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25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25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25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250"/>
                                        <p:tgtEl>
                                          <p:spTgt spid="20"/>
                                        </p:tgtEl>
                                      </p:cBhvr>
                                    </p:animEffect>
                                  </p:childTnLst>
                                </p:cTn>
                              </p:par>
                              <p:par>
                                <p:cTn id="23" presetID="2" presetClass="entr" presetSubtype="9"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par>
                                <p:cTn id="27" presetID="2" presetClass="entr" presetSubtype="3"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1000" fill="hold"/>
                                        <p:tgtEl>
                                          <p:spTgt spid="9"/>
                                        </p:tgtEl>
                                        <p:attrNameLst>
                                          <p:attrName>ppt_x</p:attrName>
                                        </p:attrNameLst>
                                      </p:cBhvr>
                                      <p:tavLst>
                                        <p:tav tm="0">
                                          <p:val>
                                            <p:strVal val="1+#ppt_w/2"/>
                                          </p:val>
                                        </p:tav>
                                        <p:tav tm="100000">
                                          <p:val>
                                            <p:strVal val="#ppt_x"/>
                                          </p:val>
                                        </p:tav>
                                      </p:tavLst>
                                    </p:anim>
                                    <p:anim calcmode="lin" valueType="num">
                                      <p:cBhvr additive="base">
                                        <p:cTn id="30" dur="1000" fill="hold"/>
                                        <p:tgtEl>
                                          <p:spTgt spid="9"/>
                                        </p:tgtEl>
                                        <p:attrNameLst>
                                          <p:attrName>ppt_y</p:attrName>
                                        </p:attrNameLst>
                                      </p:cBhvr>
                                      <p:tavLst>
                                        <p:tav tm="0">
                                          <p:val>
                                            <p:strVal val="0-#ppt_h/2"/>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000" fill="hold"/>
                                        <p:tgtEl>
                                          <p:spTgt spid="11"/>
                                        </p:tgtEl>
                                        <p:attrNameLst>
                                          <p:attrName>ppt_x</p:attrName>
                                        </p:attrNameLst>
                                      </p:cBhvr>
                                      <p:tavLst>
                                        <p:tav tm="0">
                                          <p:val>
                                            <p:strVal val="1+#ppt_w/2"/>
                                          </p:val>
                                        </p:tav>
                                        <p:tav tm="100000">
                                          <p:val>
                                            <p:strVal val="#ppt_x"/>
                                          </p:val>
                                        </p:tav>
                                      </p:tavLst>
                                    </p:anim>
                                    <p:anim calcmode="lin" valueType="num">
                                      <p:cBhvr additive="base">
                                        <p:cTn id="34" dur="10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1000" fill="hold"/>
                                        <p:tgtEl>
                                          <p:spTgt spid="10"/>
                                        </p:tgtEl>
                                        <p:attrNameLst>
                                          <p:attrName>ppt_x</p:attrName>
                                        </p:attrNameLst>
                                      </p:cBhvr>
                                      <p:tavLst>
                                        <p:tav tm="0">
                                          <p:val>
                                            <p:strVal val="0-#ppt_w/2"/>
                                          </p:val>
                                        </p:tav>
                                        <p:tav tm="100000">
                                          <p:val>
                                            <p:strVal val="#ppt_x"/>
                                          </p:val>
                                        </p:tav>
                                      </p:tavLst>
                                    </p:anim>
                                    <p:anim calcmode="lin" valueType="num">
                                      <p:cBhvr additive="base">
                                        <p:cTn id="38" dur="1000" fill="hold"/>
                                        <p:tgtEl>
                                          <p:spTgt spid="10"/>
                                        </p:tgtEl>
                                        <p:attrNameLst>
                                          <p:attrName>ppt_y</p:attrName>
                                        </p:attrNameLst>
                                      </p:cBhvr>
                                      <p:tavLst>
                                        <p:tav tm="0">
                                          <p:val>
                                            <p:strVal val="1+#ppt_h/2"/>
                                          </p:val>
                                        </p:tav>
                                        <p:tav tm="100000">
                                          <p:val>
                                            <p:strVal val="#ppt_y"/>
                                          </p:val>
                                        </p:tav>
                                      </p:tavLst>
                                    </p:anim>
                                  </p:childTnLst>
                                </p:cTn>
                              </p:par>
                            </p:childTnLst>
                          </p:cTn>
                        </p:par>
                        <p:par>
                          <p:cTn id="39" fill="hold">
                            <p:stCondLst>
                              <p:cond delay="1250"/>
                            </p:stCondLst>
                            <p:childTnLst>
                              <p:par>
                                <p:cTn id="40" presetID="22" presetClass="entr" presetSubtype="8" fill="hold" nodeType="afterEffect">
                                  <p:stCondLst>
                                    <p:cond delay="0"/>
                                  </p:stCondLst>
                                  <p:childTnLst>
                                    <p:set>
                                      <p:cBhvr>
                                        <p:cTn id="41" dur="1" fill="hold">
                                          <p:stCondLst>
                                            <p:cond delay="0"/>
                                          </p:stCondLst>
                                        </p:cTn>
                                        <p:tgtEl>
                                          <p:spTgt spid="21">
                                            <p:txEl>
                                              <p:pRg st="0" end="0"/>
                                            </p:txEl>
                                          </p:spTgt>
                                        </p:tgtEl>
                                        <p:attrNameLst>
                                          <p:attrName>style.visibility</p:attrName>
                                        </p:attrNameLst>
                                      </p:cBhvr>
                                      <p:to>
                                        <p:strVal val="visible"/>
                                      </p:to>
                                    </p:set>
                                    <p:animEffect transition="in" filter="wipe(left)">
                                      <p:cBhvr>
                                        <p:cTn id="4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5CA52AD-9BBC-411B-B42E-F6379D2BCC42}"/>
              </a:ext>
            </a:extLst>
          </p:cNvPr>
          <p:cNvSpPr txBox="1"/>
          <p:nvPr/>
        </p:nvSpPr>
        <p:spPr>
          <a:xfrm>
            <a:off x="0" y="5820699"/>
            <a:ext cx="12192000" cy="1037301"/>
          </a:xfrm>
          <a:prstGeom prst="rect">
            <a:avLst/>
          </a:prstGeom>
          <a:solidFill>
            <a:schemeClr val="bg1"/>
          </a:solidFill>
        </p:spPr>
        <p:txBody>
          <a:bodyPr wrap="square" rtlCol="0">
            <a:spAutoFit/>
          </a:bodyPr>
          <a:lstStyle/>
          <a:p>
            <a:endParaRPr lang="en-GB" dirty="0"/>
          </a:p>
        </p:txBody>
      </p:sp>
      <p:sp>
        <p:nvSpPr>
          <p:cNvPr id="20482" name="Rectangle 2"/>
          <p:cNvSpPr>
            <a:spLocks noGrp="1"/>
          </p:cNvSpPr>
          <p:nvPr>
            <p:ph type="ctrTitle" idx="4294967295"/>
          </p:nvPr>
        </p:nvSpPr>
        <p:spPr>
          <a:xfrm>
            <a:off x="1204452" y="5820699"/>
            <a:ext cx="9783096" cy="934064"/>
          </a:xfrm>
        </p:spPr>
        <p:txBody>
          <a:bodyPr rtlCol="0">
            <a:normAutofit fontScale="90000"/>
          </a:bodyPr>
          <a:lstStyle/>
          <a:p>
            <a:pPr algn="ctr">
              <a:spcAft>
                <a:spcPts val="1200"/>
              </a:spcAft>
              <a:defRPr/>
            </a:pPr>
            <a:r>
              <a:rPr lang="en-GB" b="1" i="1" dirty="0">
                <a:ea typeface="ＭＳ Ｐゴシック" pitchFamily="34" charset="-128"/>
                <a:cs typeface="Times New Roman" pitchFamily="18" charset="0"/>
              </a:rPr>
              <a:t> </a:t>
            </a:r>
            <a:r>
              <a:rPr lang="en-GB" dirty="0">
                <a:latin typeface="Verdana" pitchFamily="34" charset="0"/>
                <a:ea typeface="ＭＳ Ｐゴシック" pitchFamily="34" charset="-128"/>
                <a:cs typeface="Times New Roman" pitchFamily="18" charset="0"/>
              </a:rPr>
              <a:t/>
            </a:r>
            <a:br>
              <a:rPr lang="en-GB" dirty="0">
                <a:latin typeface="Verdana" pitchFamily="34" charset="0"/>
                <a:ea typeface="ＭＳ Ｐゴシック" pitchFamily="34" charset="-128"/>
                <a:cs typeface="Times New Roman" pitchFamily="18" charset="0"/>
              </a:rPr>
            </a:br>
            <a:r>
              <a:rPr lang="en-GB" dirty="0">
                <a:solidFill>
                  <a:schemeClr val="tx1"/>
                </a:solidFill>
                <a:latin typeface="Verdana" pitchFamily="34" charset="0"/>
                <a:ea typeface="ＭＳ Ｐゴシック" pitchFamily="34" charset="-128"/>
                <a:cs typeface="Times New Roman" pitchFamily="18" charset="0"/>
              </a:rPr>
              <a:t/>
            </a:r>
            <a:br>
              <a:rPr lang="en-GB" dirty="0">
                <a:solidFill>
                  <a:schemeClr val="tx1"/>
                </a:solidFill>
                <a:latin typeface="Verdana" pitchFamily="34" charset="0"/>
                <a:ea typeface="ＭＳ Ｐゴシック" pitchFamily="34" charset="-128"/>
                <a:cs typeface="Times New Roman" pitchFamily="18" charset="0"/>
              </a:rPr>
            </a:br>
            <a:r>
              <a:rPr lang="en-GB" sz="4900" b="1" dirty="0">
                <a:solidFill>
                  <a:srgbClr val="152D38"/>
                </a:solidFill>
                <a:latin typeface="Palanquin Medium" panose="020B0004020203020204" pitchFamily="34" charset="0"/>
                <a:ea typeface="ＭＳ Ｐゴシック" pitchFamily="34" charset="-128"/>
                <a:cs typeface="Palanquin Medium" panose="020B0004020203020204" pitchFamily="34" charset="0"/>
              </a:rPr>
              <a:t>www.freshthinkinglabs.com/survey</a:t>
            </a:r>
            <a:r>
              <a:rPr lang="en-GB" dirty="0">
                <a:latin typeface="Verdana" pitchFamily="34" charset="0"/>
                <a:ea typeface="ＭＳ Ｐゴシック" pitchFamily="34" charset="-128"/>
                <a:cs typeface="Times New Roman" pitchFamily="18" charset="0"/>
              </a:rPr>
              <a:t/>
            </a:r>
            <a:br>
              <a:rPr lang="en-GB" dirty="0">
                <a:latin typeface="Verdana" pitchFamily="34" charset="0"/>
                <a:ea typeface="ＭＳ Ｐゴシック" pitchFamily="34" charset="-128"/>
                <a:cs typeface="Times New Roman" pitchFamily="18" charset="0"/>
              </a:rPr>
            </a:br>
            <a:r>
              <a:rPr lang="en-GB" dirty="0">
                <a:latin typeface="Verdana" pitchFamily="34" charset="0"/>
                <a:ea typeface="ＭＳ Ｐゴシック" pitchFamily="34" charset="-128"/>
                <a:cs typeface="Times New Roman" pitchFamily="18" charset="0"/>
              </a:rPr>
              <a:t/>
            </a:r>
            <a:br>
              <a:rPr lang="en-GB" dirty="0">
                <a:latin typeface="Verdana" pitchFamily="34" charset="0"/>
                <a:ea typeface="ＭＳ Ｐゴシック" pitchFamily="34" charset="-128"/>
                <a:cs typeface="Times New Roman" pitchFamily="18" charset="0"/>
              </a:rPr>
            </a:br>
            <a:endParaRPr lang="en-GB" dirty="0">
              <a:latin typeface="Verdana" pitchFamily="34" charset="0"/>
              <a:ea typeface="ＭＳ Ｐゴシック" pitchFamily="34" charset="-128"/>
              <a:cs typeface="Times New Roman" pitchFamily="18" charset="0"/>
            </a:endParaRPr>
          </a:p>
        </p:txBody>
      </p:sp>
      <p:sp>
        <p:nvSpPr>
          <p:cNvPr id="236548" name="Rectangle 3"/>
          <p:cNvSpPr>
            <a:spLocks noChangeArrowheads="1"/>
          </p:cNvSpPr>
          <p:nvPr/>
        </p:nvSpPr>
        <p:spPr bwMode="auto">
          <a:xfrm>
            <a:off x="1524002" y="-230830"/>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pic>
        <p:nvPicPr>
          <p:cNvPr id="3" name="Picture 2" descr="Screen Clipping"/>
          <p:cNvPicPr>
            <a:picLocks noChangeAspect="1"/>
          </p:cNvPicPr>
          <p:nvPr/>
        </p:nvPicPr>
        <p:blipFill rotWithShape="1">
          <a:blip r:embed="rId3">
            <a:extLst>
              <a:ext uri="{28A0092B-C50C-407E-A947-70E740481C1C}">
                <a14:useLocalDpi xmlns:a14="http://schemas.microsoft.com/office/drawing/2010/main" val="0"/>
              </a:ext>
            </a:extLst>
          </a:blip>
          <a:srcRect b="5355"/>
          <a:stretch/>
        </p:blipFill>
        <p:spPr>
          <a:xfrm>
            <a:off x="0" y="0"/>
            <a:ext cx="12192000" cy="5820699"/>
          </a:xfrm>
          <a:prstGeom prst="rect">
            <a:avLst/>
          </a:prstGeom>
        </p:spPr>
      </p:pic>
    </p:spTree>
    <p:extLst>
      <p:ext uri="{BB962C8B-B14F-4D97-AF65-F5344CB8AC3E}">
        <p14:creationId xmlns:p14="http://schemas.microsoft.com/office/powerpoint/2010/main" val="2541194004"/>
      </p:ext>
    </p:extLst>
  </p:cSld>
  <p:clrMapOvr>
    <a:masterClrMapping/>
  </p:clrMapOvr>
  <mc:AlternateContent xmlns:mc="http://schemas.openxmlformats.org/markup-compatibility/2006" xmlns:p14="http://schemas.microsoft.com/office/powerpoint/2010/main">
    <mc:Choice Requires="p14">
      <p:transition spd="slow" p14:dur="1750">
        <p:cover dir="r"/>
      </p:transition>
    </mc:Choice>
    <mc:Fallback xmlns="">
      <p:transition spd="slow">
        <p:cover dir="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BC346E-7834-449E-9EED-3032DF215EF7}"/>
              </a:ext>
            </a:extLst>
          </p:cNvPr>
          <p:cNvSpPr>
            <a:spLocks noGrp="1"/>
          </p:cNvSpPr>
          <p:nvPr>
            <p:ph type="title"/>
          </p:nvPr>
        </p:nvSpPr>
        <p:spPr/>
        <p:txBody>
          <a:bodyPr>
            <a:normAutofit/>
          </a:bodyPr>
          <a:lstStyle/>
          <a:p>
            <a:pPr algn="r"/>
            <a:r>
              <a:rPr lang="en-GB" sz="3600" dirty="0">
                <a:solidFill>
                  <a:srgbClr val="272A2B"/>
                </a:solidFill>
                <a:latin typeface="Gotham Black" panose="02000603040000020004" pitchFamily="2" charset="0"/>
              </a:rPr>
              <a:t>The Essential Fifth Element Diagnostic</a:t>
            </a:r>
          </a:p>
        </p:txBody>
      </p:sp>
      <p:pic>
        <p:nvPicPr>
          <p:cNvPr id="5" name="Picture 4">
            <a:extLst>
              <a:ext uri="{FF2B5EF4-FFF2-40B4-BE49-F238E27FC236}">
                <a16:creationId xmlns="" xmlns:a16="http://schemas.microsoft.com/office/drawing/2014/main" id="{DA278657-7DDF-4BAC-81B1-F94026FE16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118" t="20588" r="29284" b="20588"/>
          <a:stretch/>
        </p:blipFill>
        <p:spPr>
          <a:xfrm>
            <a:off x="551384" y="126058"/>
            <a:ext cx="1440161" cy="1440160"/>
          </a:xfrm>
          <a:prstGeom prst="rect">
            <a:avLst/>
          </a:prstGeom>
        </p:spPr>
      </p:pic>
      <p:sp>
        <p:nvSpPr>
          <p:cNvPr id="6" name="Title 1">
            <a:extLst>
              <a:ext uri="{FF2B5EF4-FFF2-40B4-BE49-F238E27FC236}">
                <a16:creationId xmlns="" xmlns:a16="http://schemas.microsoft.com/office/drawing/2014/main" id="{A29E980B-A311-43C8-B161-2CD62978E487}"/>
              </a:ext>
            </a:extLst>
          </p:cNvPr>
          <p:cNvSpPr txBox="1">
            <a:spLocks/>
          </p:cNvSpPr>
          <p:nvPr/>
        </p:nvSpPr>
        <p:spPr>
          <a:xfrm>
            <a:off x="695400" y="3789040"/>
            <a:ext cx="10972800" cy="1143000"/>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14350" marR="0" lvl="0" indent="-514350" algn="l" defTabSz="914400" rtl="0" eaLnBrk="1" fontAlgn="auto" latinLnBrk="0" hangingPunct="1">
              <a:lnSpc>
                <a:spcPct val="134000"/>
              </a:lnSpc>
              <a:spcBef>
                <a:spcPct val="0"/>
              </a:spcBef>
              <a:spcAft>
                <a:spcPts val="1800"/>
              </a:spcAft>
              <a:buClrTx/>
              <a:buSzTx/>
              <a:buFont typeface="Arial" panose="020B0604020202020204" pitchFamily="34" charset="0"/>
              <a:buChar char="•"/>
              <a:tabLst/>
              <a:defRPr/>
            </a:pPr>
            <a:r>
              <a:rPr kumimoji="0" lang="en-GB" sz="9600" b="0" i="0" u="none" strike="noStrike" kern="1200" cap="none" spc="0" normalizeH="0" baseline="0" noProof="0" dirty="0">
                <a:ln>
                  <a:noFill/>
                </a:ln>
                <a:solidFill>
                  <a:srgbClr val="152D38"/>
                </a:solidFill>
                <a:effectLst/>
                <a:uLnTx/>
                <a:uFillTx/>
                <a:latin typeface="Palanquin Medium" panose="020B0004020203020204" pitchFamily="34" charset="0"/>
                <a:ea typeface="+mj-ea"/>
                <a:cs typeface="Palanquin Medium" panose="020B0004020203020204" pitchFamily="34" charset="0"/>
              </a:rPr>
              <a:t>62 indicators of evidence-based workplace practices associated with performance and health</a:t>
            </a:r>
          </a:p>
          <a:p>
            <a:pPr marL="514350" marR="0" lvl="0" indent="-514350" algn="l" defTabSz="914400" rtl="0" eaLnBrk="1" fontAlgn="auto" latinLnBrk="0" hangingPunct="1">
              <a:lnSpc>
                <a:spcPct val="134000"/>
              </a:lnSpc>
              <a:spcBef>
                <a:spcPct val="0"/>
              </a:spcBef>
              <a:spcAft>
                <a:spcPts val="1800"/>
              </a:spcAft>
              <a:buClrTx/>
              <a:buSzTx/>
              <a:buFont typeface="Arial" panose="020B0604020202020204" pitchFamily="34" charset="0"/>
              <a:buChar char="•"/>
              <a:tabLst/>
              <a:defRPr/>
            </a:pPr>
            <a:r>
              <a:rPr kumimoji="0" lang="en-GB" sz="9600" b="0" i="0" u="none" strike="noStrike" kern="1200" cap="none" spc="0" normalizeH="0" baseline="0" noProof="0" dirty="0">
                <a:ln>
                  <a:noFill/>
                </a:ln>
                <a:solidFill>
                  <a:srgbClr val="152D38"/>
                </a:solidFill>
                <a:effectLst/>
                <a:uLnTx/>
                <a:uFillTx/>
                <a:latin typeface="Palanquin Medium" panose="020B0004020203020204" pitchFamily="34" charset="0"/>
                <a:ea typeface="+mj-ea"/>
                <a:cs typeface="Palanquin Medium" panose="020B0004020203020204" pitchFamily="34" charset="0"/>
              </a:rPr>
              <a:t>Companies can add their own organisational, occupational and/or demographic variables</a:t>
            </a:r>
          </a:p>
          <a:p>
            <a:pPr marL="514350" marR="0" lvl="0" indent="-514350" algn="l" defTabSz="914400" rtl="0" eaLnBrk="1" fontAlgn="auto" latinLnBrk="0" hangingPunct="1">
              <a:lnSpc>
                <a:spcPct val="134000"/>
              </a:lnSpc>
              <a:spcBef>
                <a:spcPct val="0"/>
              </a:spcBef>
              <a:spcAft>
                <a:spcPts val="1800"/>
              </a:spcAft>
              <a:buClrTx/>
              <a:buSzTx/>
              <a:buFont typeface="Arial" panose="020B0604020202020204" pitchFamily="34" charset="0"/>
              <a:buChar char="•"/>
              <a:tabLst/>
              <a:defRPr/>
            </a:pPr>
            <a:r>
              <a:rPr kumimoji="0" lang="en-GB" sz="9600" b="0" i="0" u="none" strike="noStrike" kern="1200" cap="none" spc="0" normalizeH="0" baseline="0" noProof="0" dirty="0">
                <a:ln>
                  <a:noFill/>
                </a:ln>
                <a:solidFill>
                  <a:srgbClr val="152D38"/>
                </a:solidFill>
                <a:effectLst/>
                <a:uLnTx/>
                <a:uFillTx/>
                <a:latin typeface="Palanquin Medium" panose="020B0004020203020204" pitchFamily="34" charset="0"/>
                <a:ea typeface="+mj-ea"/>
                <a:cs typeface="Palanquin Medium" panose="020B0004020203020204" pitchFamily="34" charset="0"/>
              </a:rPr>
              <a:t>Completion time 11 – 17 minutes</a:t>
            </a:r>
          </a:p>
          <a:p>
            <a:pPr marL="514350" marR="0" lvl="0" indent="-514350" algn="l" defTabSz="914400" rtl="0" eaLnBrk="1" fontAlgn="auto" latinLnBrk="0" hangingPunct="1">
              <a:lnSpc>
                <a:spcPct val="134000"/>
              </a:lnSpc>
              <a:spcBef>
                <a:spcPct val="0"/>
              </a:spcBef>
              <a:spcAft>
                <a:spcPts val="1800"/>
              </a:spcAft>
              <a:buClrTx/>
              <a:buSzTx/>
              <a:buFont typeface="Arial" panose="020B0604020202020204" pitchFamily="34" charset="0"/>
              <a:buChar char="•"/>
              <a:tabLst/>
              <a:defRPr/>
            </a:pPr>
            <a:r>
              <a:rPr kumimoji="0" lang="en-GB" sz="9600" b="0" i="0" u="none" strike="noStrike" kern="1200" cap="none" spc="0" normalizeH="0" baseline="0" noProof="0" dirty="0">
                <a:ln>
                  <a:noFill/>
                </a:ln>
                <a:solidFill>
                  <a:srgbClr val="152D38"/>
                </a:solidFill>
                <a:effectLst/>
                <a:uLnTx/>
                <a:uFillTx/>
                <a:latin typeface="Palanquin Medium" panose="020B0004020203020204" pitchFamily="34" charset="0"/>
                <a:ea typeface="+mj-ea"/>
                <a:cs typeface="Palanquin Medium" panose="020B0004020203020204" pitchFamily="34" charset="0"/>
              </a:rPr>
              <a:t>Results are grouped into 25 actionable themes to assist clarity and identification of interventions</a:t>
            </a:r>
          </a:p>
          <a:p>
            <a:pPr marL="514350" marR="0" lvl="0" indent="-514350" algn="l" defTabSz="914400" rtl="0" eaLnBrk="1" fontAlgn="auto" latinLnBrk="0" hangingPunct="1">
              <a:lnSpc>
                <a:spcPct val="134000"/>
              </a:lnSpc>
              <a:spcBef>
                <a:spcPct val="0"/>
              </a:spcBef>
              <a:spcAft>
                <a:spcPts val="1800"/>
              </a:spcAft>
              <a:buClrTx/>
              <a:buSzTx/>
              <a:buFont typeface="Arial" panose="020B0604020202020204" pitchFamily="34" charset="0"/>
              <a:buChar char="•"/>
              <a:tabLst/>
              <a:defRPr/>
            </a:pPr>
            <a:r>
              <a:rPr kumimoji="0" lang="en-GB" sz="9600" b="0" i="0" u="none" strike="noStrike" kern="1200" cap="none" spc="0" normalizeH="0" baseline="0" noProof="0" dirty="0">
                <a:ln>
                  <a:noFill/>
                </a:ln>
                <a:solidFill>
                  <a:srgbClr val="152D38"/>
                </a:solidFill>
                <a:effectLst/>
                <a:uLnTx/>
                <a:uFillTx/>
                <a:latin typeface="Palanquin Medium" panose="020B0004020203020204" pitchFamily="34" charset="0"/>
                <a:ea typeface="+mj-ea"/>
                <a:cs typeface="Palanquin Medium" panose="020B0004020203020204" pitchFamily="34" charset="0"/>
              </a:rPr>
              <a:t>Provides direct insights into opportunities for workplace innovation at organisational, departmental, team or demographic group levels</a:t>
            </a:r>
          </a:p>
          <a:p>
            <a:pPr marL="514350" marR="0" lvl="0" indent="-514350" algn="l" defTabSz="914400" rtl="0" eaLnBrk="1" fontAlgn="auto" latinLnBrk="0" hangingPunct="1">
              <a:lnSpc>
                <a:spcPct val="100000"/>
              </a:lnSpc>
              <a:spcBef>
                <a:spcPct val="0"/>
              </a:spcBef>
              <a:spcAft>
                <a:spcPts val="180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Palanquin Medium" panose="020B0004020203020204" pitchFamily="34" charset="0"/>
              <a:ea typeface="+mj-ea"/>
              <a:cs typeface="Palanquin Medium" panose="020B0004020203020204" pitchFamily="34" charset="0"/>
            </a:endParaRPr>
          </a:p>
          <a:p>
            <a:pPr marL="514350" marR="0" lvl="0" indent="-514350" algn="l" defTabSz="914400" rtl="0" eaLnBrk="1" fontAlgn="auto" latinLnBrk="0" hangingPunct="1">
              <a:lnSpc>
                <a:spcPct val="100000"/>
              </a:lnSpc>
              <a:spcBef>
                <a:spcPct val="0"/>
              </a:spcBef>
              <a:spcAft>
                <a:spcPts val="180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Palanquin Medium" panose="020B0004020203020204" pitchFamily="34" charset="0"/>
              <a:ea typeface="+mj-ea"/>
              <a:cs typeface="Palanquin Medium" panose="020B0004020203020204" pitchFamily="34" charset="0"/>
            </a:endParaRPr>
          </a:p>
        </p:txBody>
      </p:sp>
    </p:spTree>
    <p:extLst>
      <p:ext uri="{BB962C8B-B14F-4D97-AF65-F5344CB8AC3E}">
        <p14:creationId xmlns:p14="http://schemas.microsoft.com/office/powerpoint/2010/main" val="4263088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opy of cohort 2 screen prints stats - Saved">
            <a:extLst>
              <a:ext uri="{FF2B5EF4-FFF2-40B4-BE49-F238E27FC236}">
                <a16:creationId xmlns="" xmlns:a16="http://schemas.microsoft.com/office/drawing/2014/main" id="{02EDA269-79AB-457F-B4D0-6024C5253FCA}"/>
              </a:ext>
            </a:extLst>
          </p:cNvPr>
          <p:cNvPicPr>
            <a:picLocks noChangeAspect="1"/>
          </p:cNvPicPr>
          <p:nvPr/>
        </p:nvPicPr>
        <p:blipFill rotWithShape="1">
          <a:blip r:embed="rId3">
            <a:extLst>
              <a:ext uri="{28A0092B-C50C-407E-A947-70E740481C1C}">
                <a14:useLocalDpi xmlns:a14="http://schemas.microsoft.com/office/drawing/2010/main" val="0"/>
              </a:ext>
            </a:extLst>
          </a:blip>
          <a:srcRect l="1569" t="27261" r="34891" b="40255"/>
          <a:stretch/>
        </p:blipFill>
        <p:spPr>
          <a:xfrm>
            <a:off x="-28662" y="836712"/>
            <a:ext cx="12220662" cy="3384376"/>
          </a:xfrm>
          <a:prstGeom prst="rect">
            <a:avLst/>
          </a:prstGeom>
        </p:spPr>
      </p:pic>
      <p:sp>
        <p:nvSpPr>
          <p:cNvPr id="14" name="Title 1">
            <a:extLst>
              <a:ext uri="{FF2B5EF4-FFF2-40B4-BE49-F238E27FC236}">
                <a16:creationId xmlns="" xmlns:a16="http://schemas.microsoft.com/office/drawing/2014/main" id="{41C68F4B-1227-4320-A34B-060AFEE94323}"/>
              </a:ext>
            </a:extLst>
          </p:cNvPr>
          <p:cNvSpPr txBox="1">
            <a:spLocks/>
          </p:cNvSpPr>
          <p:nvPr/>
        </p:nvSpPr>
        <p:spPr>
          <a:xfrm>
            <a:off x="-18764" y="5467"/>
            <a:ext cx="12210764" cy="903253"/>
          </a:xfrm>
          <a:prstGeom prst="rect">
            <a:avLst/>
          </a:prstGeom>
          <a:solidFill>
            <a:srgbClr val="152D38"/>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Gotham Black" panose="02000603040000020004" pitchFamily="2" charset="0"/>
                <a:ea typeface="+mj-ea"/>
                <a:cs typeface="+mj-cs"/>
              </a:rPr>
              <a:t>Diagnostic Report</a:t>
            </a:r>
          </a:p>
        </p:txBody>
      </p:sp>
      <p:pic>
        <p:nvPicPr>
          <p:cNvPr id="18" name="Picture 17" descr="Copy of cohort 2 screen prints stats - Saved">
            <a:extLst>
              <a:ext uri="{FF2B5EF4-FFF2-40B4-BE49-F238E27FC236}">
                <a16:creationId xmlns="" xmlns:a16="http://schemas.microsoft.com/office/drawing/2014/main" id="{EF13857D-0F82-4C30-A193-B7B354DE573F}"/>
              </a:ext>
            </a:extLst>
          </p:cNvPr>
          <p:cNvPicPr>
            <a:picLocks noChangeAspect="1"/>
          </p:cNvPicPr>
          <p:nvPr/>
        </p:nvPicPr>
        <p:blipFill rotWithShape="1">
          <a:blip r:embed="rId4">
            <a:extLst>
              <a:ext uri="{28A0092B-C50C-407E-A947-70E740481C1C}">
                <a14:useLocalDpi xmlns:a14="http://schemas.microsoft.com/office/drawing/2010/main" val="0"/>
              </a:ext>
            </a:extLst>
          </a:blip>
          <a:srcRect l="1568" t="31592" r="34892" b="39842"/>
          <a:stretch/>
        </p:blipFill>
        <p:spPr>
          <a:xfrm>
            <a:off x="-28661" y="3861048"/>
            <a:ext cx="12220661" cy="2996952"/>
          </a:xfrm>
          <a:prstGeom prst="rect">
            <a:avLst/>
          </a:prstGeom>
        </p:spPr>
      </p:pic>
    </p:spTree>
    <p:extLst>
      <p:ext uri="{BB962C8B-B14F-4D97-AF65-F5344CB8AC3E}">
        <p14:creationId xmlns:p14="http://schemas.microsoft.com/office/powerpoint/2010/main" val="2748569585"/>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Cohort 2 Action Plan Final Draft - Excel">
            <a:extLst>
              <a:ext uri="{FF2B5EF4-FFF2-40B4-BE49-F238E27FC236}">
                <a16:creationId xmlns="" xmlns:a16="http://schemas.microsoft.com/office/drawing/2014/main" id="{999F9F47-3BCE-46AB-9F6F-34ACEF6C6655}"/>
              </a:ext>
            </a:extLst>
          </p:cNvPr>
          <p:cNvPicPr>
            <a:picLocks noChangeAspect="1"/>
          </p:cNvPicPr>
          <p:nvPr/>
        </p:nvPicPr>
        <p:blipFill rotWithShape="1">
          <a:blip r:embed="rId3">
            <a:extLst>
              <a:ext uri="{28A0092B-C50C-407E-A947-70E740481C1C}">
                <a14:useLocalDpi xmlns:a14="http://schemas.microsoft.com/office/drawing/2010/main" val="0"/>
              </a:ext>
            </a:extLst>
          </a:blip>
          <a:srcRect l="5168" t="40101" r="2160" b="36359"/>
          <a:stretch/>
        </p:blipFill>
        <p:spPr>
          <a:xfrm>
            <a:off x="-10702" y="5085183"/>
            <a:ext cx="8170251" cy="1577081"/>
          </a:xfrm>
          <a:prstGeom prst="rect">
            <a:avLst/>
          </a:prstGeom>
        </p:spPr>
      </p:pic>
      <p:pic>
        <p:nvPicPr>
          <p:cNvPr id="16" name="Picture 15" descr="Cohort 2 Action Plan Final Draft - Excel">
            <a:extLst>
              <a:ext uri="{FF2B5EF4-FFF2-40B4-BE49-F238E27FC236}">
                <a16:creationId xmlns="" xmlns:a16="http://schemas.microsoft.com/office/drawing/2014/main" id="{015EABCB-6AD6-44FE-BD48-BEAF116AFA97}"/>
              </a:ext>
            </a:extLst>
          </p:cNvPr>
          <p:cNvPicPr>
            <a:picLocks noChangeAspect="1"/>
          </p:cNvPicPr>
          <p:nvPr/>
        </p:nvPicPr>
        <p:blipFill rotWithShape="1">
          <a:blip r:embed="rId4">
            <a:extLst>
              <a:ext uri="{28A0092B-C50C-407E-A947-70E740481C1C}">
                <a14:useLocalDpi xmlns:a14="http://schemas.microsoft.com/office/drawing/2010/main" val="0"/>
              </a:ext>
            </a:extLst>
          </a:blip>
          <a:srcRect l="60631" t="45100" r="2160" b="8208"/>
          <a:stretch/>
        </p:blipFill>
        <p:spPr>
          <a:xfrm>
            <a:off x="8159551" y="3300105"/>
            <a:ext cx="4032449" cy="2819319"/>
          </a:xfrm>
          <a:prstGeom prst="rect">
            <a:avLst/>
          </a:prstGeom>
        </p:spPr>
      </p:pic>
      <p:sp>
        <p:nvSpPr>
          <p:cNvPr id="2" name="Title 1">
            <a:extLst>
              <a:ext uri="{FF2B5EF4-FFF2-40B4-BE49-F238E27FC236}">
                <a16:creationId xmlns="" xmlns:a16="http://schemas.microsoft.com/office/drawing/2014/main" id="{F5BC346E-7834-449E-9EED-3032DF215EF7}"/>
              </a:ext>
            </a:extLst>
          </p:cNvPr>
          <p:cNvSpPr>
            <a:spLocks noGrp="1"/>
          </p:cNvSpPr>
          <p:nvPr>
            <p:ph type="title"/>
          </p:nvPr>
        </p:nvSpPr>
        <p:spPr>
          <a:xfrm>
            <a:off x="-18764" y="5467"/>
            <a:ext cx="12210764" cy="903253"/>
          </a:xfrm>
          <a:solidFill>
            <a:srgbClr val="152D38"/>
          </a:solidFill>
        </p:spPr>
        <p:txBody>
          <a:bodyPr/>
          <a:lstStyle/>
          <a:p>
            <a:r>
              <a:rPr lang="en-GB" dirty="0">
                <a:solidFill>
                  <a:schemeClr val="bg1"/>
                </a:solidFill>
                <a:latin typeface="Gotham Black" panose="02000603040000020004" pitchFamily="2" charset="0"/>
              </a:rPr>
              <a:t>Action Plan Template</a:t>
            </a:r>
          </a:p>
        </p:txBody>
      </p:sp>
      <p:pic>
        <p:nvPicPr>
          <p:cNvPr id="9" name="Picture 8" descr="Cohort 2 Action Plan Final Draft - Excel">
            <a:extLst>
              <a:ext uri="{FF2B5EF4-FFF2-40B4-BE49-F238E27FC236}">
                <a16:creationId xmlns="" xmlns:a16="http://schemas.microsoft.com/office/drawing/2014/main" id="{B906B5C2-D1CE-4242-B92E-6D8122A72ECE}"/>
              </a:ext>
            </a:extLst>
          </p:cNvPr>
          <p:cNvPicPr>
            <a:picLocks noChangeAspect="1"/>
          </p:cNvPicPr>
          <p:nvPr/>
        </p:nvPicPr>
        <p:blipFill rotWithShape="1">
          <a:blip r:embed="rId5">
            <a:extLst>
              <a:ext uri="{28A0092B-C50C-407E-A947-70E740481C1C}">
                <a14:useLocalDpi xmlns:a14="http://schemas.microsoft.com/office/drawing/2010/main" val="0"/>
              </a:ext>
            </a:extLst>
          </a:blip>
          <a:srcRect l="2750" t="42302" r="4523" b="37902"/>
          <a:stretch/>
        </p:blipFill>
        <p:spPr>
          <a:xfrm>
            <a:off x="18761" y="2205593"/>
            <a:ext cx="8140787" cy="1208757"/>
          </a:xfrm>
          <a:prstGeom prst="rect">
            <a:avLst/>
          </a:prstGeom>
        </p:spPr>
      </p:pic>
      <p:pic>
        <p:nvPicPr>
          <p:cNvPr id="11" name="Picture 10" descr="Cohort 2 Action Plan Final Draft - Excel">
            <a:extLst>
              <a:ext uri="{FF2B5EF4-FFF2-40B4-BE49-F238E27FC236}">
                <a16:creationId xmlns="" xmlns:a16="http://schemas.microsoft.com/office/drawing/2014/main" id="{0350CBB1-40B5-449A-A97A-620F505ADC2F}"/>
              </a:ext>
            </a:extLst>
          </p:cNvPr>
          <p:cNvPicPr>
            <a:picLocks noChangeAspect="1"/>
          </p:cNvPicPr>
          <p:nvPr/>
        </p:nvPicPr>
        <p:blipFill rotWithShape="1">
          <a:blip r:embed="rId6">
            <a:extLst>
              <a:ext uri="{28A0092B-C50C-407E-A947-70E740481C1C}">
                <a14:useLocalDpi xmlns:a14="http://schemas.microsoft.com/office/drawing/2010/main" val="0"/>
              </a:ext>
            </a:extLst>
          </a:blip>
          <a:srcRect l="60631" t="41249" r="2160" b="37904"/>
          <a:stretch/>
        </p:blipFill>
        <p:spPr>
          <a:xfrm>
            <a:off x="8159551" y="2130837"/>
            <a:ext cx="4032449" cy="1275322"/>
          </a:xfrm>
          <a:prstGeom prst="rect">
            <a:avLst/>
          </a:prstGeom>
        </p:spPr>
      </p:pic>
      <p:sp>
        <p:nvSpPr>
          <p:cNvPr id="6" name="Title 1">
            <a:extLst>
              <a:ext uri="{FF2B5EF4-FFF2-40B4-BE49-F238E27FC236}">
                <a16:creationId xmlns="" xmlns:a16="http://schemas.microsoft.com/office/drawing/2014/main" id="{FEEA905D-39F0-41CA-BB7F-7F273A2F953A}"/>
              </a:ext>
            </a:extLst>
          </p:cNvPr>
          <p:cNvSpPr txBox="1">
            <a:spLocks/>
          </p:cNvSpPr>
          <p:nvPr/>
        </p:nvSpPr>
        <p:spPr>
          <a:xfrm>
            <a:off x="0" y="908720"/>
            <a:ext cx="12181296" cy="1296144"/>
          </a:xfrm>
          <a:prstGeom prst="rect">
            <a:avLst/>
          </a:prstGeom>
          <a:solidFill>
            <a:schemeClr val="bg1">
              <a:lumMod val="95000"/>
            </a:schemeClr>
          </a:solidFill>
          <a:ln w="19050">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Palanquin Medium" panose="020B0004020203020204" pitchFamily="34" charset="0"/>
                <a:ea typeface="+mj-ea"/>
                <a:cs typeface="Palanquin Medium" panose="020B0004020203020204" pitchFamily="34" charset="0"/>
              </a:rPr>
              <a:t>The template translates Diagnostic findings into action. It is based on the Four Elements subdivided into 25 groups of work practices, providing clear targets for intervention and change. ‘Interdependencies’ shows how the different groups influence each other.</a:t>
            </a:r>
          </a:p>
        </p:txBody>
      </p:sp>
      <p:pic>
        <p:nvPicPr>
          <p:cNvPr id="14" name="Picture 13" descr="Cohort 2 Action Plan Final Draft - Excel">
            <a:extLst>
              <a:ext uri="{FF2B5EF4-FFF2-40B4-BE49-F238E27FC236}">
                <a16:creationId xmlns="" xmlns:a16="http://schemas.microsoft.com/office/drawing/2014/main" id="{64C22814-F887-4A26-A55A-B16B3DF6AAEB}"/>
              </a:ext>
            </a:extLst>
          </p:cNvPr>
          <p:cNvPicPr>
            <a:picLocks noChangeAspect="1"/>
          </p:cNvPicPr>
          <p:nvPr/>
        </p:nvPicPr>
        <p:blipFill rotWithShape="1">
          <a:blip r:embed="rId7">
            <a:extLst>
              <a:ext uri="{28A0092B-C50C-407E-A947-70E740481C1C}">
                <a14:useLocalDpi xmlns:a14="http://schemas.microsoft.com/office/drawing/2010/main" val="0"/>
              </a:ext>
            </a:extLst>
          </a:blip>
          <a:srcRect l="2750" t="43726" r="4523" b="12855"/>
          <a:stretch/>
        </p:blipFill>
        <p:spPr>
          <a:xfrm>
            <a:off x="18759" y="3406159"/>
            <a:ext cx="8140789" cy="3191194"/>
          </a:xfrm>
          <a:prstGeom prst="rect">
            <a:avLst/>
          </a:prstGeom>
        </p:spPr>
      </p:pic>
      <p:pic>
        <p:nvPicPr>
          <p:cNvPr id="18" name="Picture 17" descr="Cohort 2 Action Plan Final Draft - Excel">
            <a:extLst>
              <a:ext uri="{FF2B5EF4-FFF2-40B4-BE49-F238E27FC236}">
                <a16:creationId xmlns="" xmlns:a16="http://schemas.microsoft.com/office/drawing/2014/main" id="{70A48A58-0224-4692-98C4-B6E0C1B95E2F}"/>
              </a:ext>
            </a:extLst>
          </p:cNvPr>
          <p:cNvPicPr>
            <a:picLocks noChangeAspect="1"/>
          </p:cNvPicPr>
          <p:nvPr/>
        </p:nvPicPr>
        <p:blipFill rotWithShape="1">
          <a:blip r:embed="rId8">
            <a:extLst>
              <a:ext uri="{28A0092B-C50C-407E-A947-70E740481C1C}">
                <a14:useLocalDpi xmlns:a14="http://schemas.microsoft.com/office/drawing/2010/main" val="0"/>
              </a:ext>
            </a:extLst>
          </a:blip>
          <a:srcRect l="60631" t="40074" r="2160" b="45335"/>
          <a:stretch/>
        </p:blipFill>
        <p:spPr>
          <a:xfrm>
            <a:off x="8159550" y="5301207"/>
            <a:ext cx="4021747" cy="1361057"/>
          </a:xfrm>
          <a:prstGeom prst="rect">
            <a:avLst/>
          </a:prstGeom>
        </p:spPr>
      </p:pic>
      <p:sp>
        <p:nvSpPr>
          <p:cNvPr id="5" name="Rectangle 4">
            <a:extLst>
              <a:ext uri="{FF2B5EF4-FFF2-40B4-BE49-F238E27FC236}">
                <a16:creationId xmlns="" xmlns:a16="http://schemas.microsoft.com/office/drawing/2014/main" id="{DA0AC335-37EF-47A1-AB65-A5FBD22B6F30}"/>
              </a:ext>
            </a:extLst>
          </p:cNvPr>
          <p:cNvSpPr/>
          <p:nvPr/>
        </p:nvSpPr>
        <p:spPr>
          <a:xfrm>
            <a:off x="1055440" y="3636832"/>
            <a:ext cx="1127448" cy="2960519"/>
          </a:xfrm>
          <a:prstGeom prst="rect">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 xmlns:a16="http://schemas.microsoft.com/office/drawing/2014/main" id="{55EE707F-62EC-4A6D-AE6D-A4369D5144D8}"/>
              </a:ext>
            </a:extLst>
          </p:cNvPr>
          <p:cNvSpPr/>
          <p:nvPr/>
        </p:nvSpPr>
        <p:spPr>
          <a:xfrm>
            <a:off x="8171467" y="3381815"/>
            <a:ext cx="1055440" cy="1376551"/>
          </a:xfrm>
          <a:prstGeom prst="rect">
            <a:avLst/>
          </a:prstGeom>
          <a:solidFill>
            <a:srgbClr val="00B05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 xmlns:a16="http://schemas.microsoft.com/office/drawing/2014/main" id="{C8F441B5-E20F-4C1C-88F3-CC1E599BDE2A}"/>
              </a:ext>
            </a:extLst>
          </p:cNvPr>
          <p:cNvSpPr/>
          <p:nvPr/>
        </p:nvSpPr>
        <p:spPr>
          <a:xfrm>
            <a:off x="8183382" y="4758365"/>
            <a:ext cx="1055440" cy="542843"/>
          </a:xfrm>
          <a:prstGeom prst="rect">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 xmlns:a16="http://schemas.microsoft.com/office/drawing/2014/main" id="{ED222266-351A-40BF-81EE-3900D700AEBD}"/>
              </a:ext>
            </a:extLst>
          </p:cNvPr>
          <p:cNvSpPr/>
          <p:nvPr/>
        </p:nvSpPr>
        <p:spPr>
          <a:xfrm>
            <a:off x="8171467" y="5301208"/>
            <a:ext cx="1055440" cy="1296144"/>
          </a:xfrm>
          <a:prstGeom prst="rect">
            <a:avLst/>
          </a:pr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 xmlns:a16="http://schemas.microsoft.com/office/drawing/2014/main" id="{50EDE7EF-F8F6-4391-B921-514700D759B4}"/>
              </a:ext>
            </a:extLst>
          </p:cNvPr>
          <p:cNvSpPr/>
          <p:nvPr/>
        </p:nvSpPr>
        <p:spPr>
          <a:xfrm>
            <a:off x="-34397" y="6597352"/>
            <a:ext cx="12215693"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 xmlns:a16="http://schemas.microsoft.com/office/drawing/2014/main" id="{6A731252-F366-48BE-B7BC-A3DDB56DE51E}"/>
              </a:ext>
            </a:extLst>
          </p:cNvPr>
          <p:cNvCxnSpPr/>
          <p:nvPr/>
        </p:nvCxnSpPr>
        <p:spPr>
          <a:xfrm>
            <a:off x="8183382" y="5301207"/>
            <a:ext cx="399791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E74B5BF9-D135-41E6-A19D-882283824950}"/>
              </a:ext>
            </a:extLst>
          </p:cNvPr>
          <p:cNvCxnSpPr>
            <a:cxnSpLocks/>
          </p:cNvCxnSpPr>
          <p:nvPr/>
        </p:nvCxnSpPr>
        <p:spPr>
          <a:xfrm>
            <a:off x="-22550" y="2204864"/>
            <a:ext cx="0" cy="453295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384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9">
            <a:extLst>
              <a:ext uri="{FF2B5EF4-FFF2-40B4-BE49-F238E27FC236}">
                <a16:creationId xmlns="" xmlns:a16="http://schemas.microsoft.com/office/drawing/2014/main" id="{0145F430-28E0-416F-A934-768C1D4BD4BB}"/>
              </a:ext>
            </a:extLst>
          </p:cNvPr>
          <p:cNvPicPr>
            <a:picLocks noChangeAspect="1" noChangeArrowheads="1"/>
          </p:cNvPicPr>
          <p:nvPr/>
        </p:nvPicPr>
        <p:blipFill>
          <a:blip r:embed="rId3"/>
          <a:srcRect/>
          <a:stretch>
            <a:fillRect/>
          </a:stretch>
        </p:blipFill>
        <p:spPr bwMode="auto">
          <a:xfrm>
            <a:off x="2175843" y="764704"/>
            <a:ext cx="8056214" cy="5186155"/>
          </a:xfrm>
          <a:prstGeom prst="rect">
            <a:avLst/>
          </a:prstGeom>
          <a:noFill/>
          <a:ln w="9525">
            <a:noFill/>
            <a:miter lim="800000"/>
            <a:headEnd/>
            <a:tailEnd/>
          </a:ln>
        </p:spPr>
      </p:pic>
      <p:sp>
        <p:nvSpPr>
          <p:cNvPr id="26627" name="Rectangle 4"/>
          <p:cNvSpPr>
            <a:spLocks noChangeArrowheads="1"/>
          </p:cNvSpPr>
          <p:nvPr/>
        </p:nvSpPr>
        <p:spPr bwMode="auto">
          <a:xfrm>
            <a:off x="2667002" y="707147"/>
            <a:ext cx="184731" cy="300210"/>
          </a:xfrm>
          <a:prstGeom prst="rect">
            <a:avLst/>
          </a:prstGeom>
          <a:noFill/>
          <a:ln w="9525">
            <a:noFill/>
            <a:miter lim="800000"/>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6628" name="Rectangle 3"/>
          <p:cNvSpPr>
            <a:spLocks noChangeArrowheads="1"/>
          </p:cNvSpPr>
          <p:nvPr/>
        </p:nvSpPr>
        <p:spPr bwMode="auto">
          <a:xfrm>
            <a:off x="3287184" y="1430868"/>
            <a:ext cx="5833533" cy="738664"/>
          </a:xfrm>
          <a:prstGeom prst="rect">
            <a:avLst/>
          </a:prstGeom>
          <a:noFill/>
          <a:ln w="9525">
            <a:noFill/>
            <a:miter lim="800000"/>
            <a:headEnd/>
            <a:tailEnd/>
          </a:ln>
        </p:spPr>
        <p:txBody>
          <a:bodyPr>
            <a:spAutoFit/>
          </a:bodyPr>
          <a:lstStyle/>
          <a:p>
            <a:pPr marL="202398" marR="0" lvl="0" indent="-202398"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FF0000"/>
                </a:solidFill>
                <a:effectLst/>
                <a:uLnTx/>
                <a:uFillTx/>
                <a:latin typeface="Calibri" pitchFamily="34" charset="0"/>
                <a:ea typeface="Calibri" pitchFamily="34" charset="0"/>
                <a:cs typeface="Times New Roman" pitchFamily="18" charset="0"/>
              </a:rPr>
              <a:t/>
            </a:r>
            <a:br>
              <a:rPr kumimoji="0" lang="en-GB" sz="2100" b="1" i="0" u="none" strike="noStrike" kern="1200" cap="none" spc="0" normalizeH="0" baseline="0" noProof="0" dirty="0">
                <a:ln>
                  <a:noFill/>
                </a:ln>
                <a:solidFill>
                  <a:srgbClr val="FF0000"/>
                </a:solidFill>
                <a:effectLst/>
                <a:uLnTx/>
                <a:uFillTx/>
                <a:latin typeface="Calibri" pitchFamily="34" charset="0"/>
                <a:ea typeface="Calibri" pitchFamily="34" charset="0"/>
                <a:cs typeface="Times New Roman" pitchFamily="18" charset="0"/>
              </a:rPr>
            </a:br>
            <a:endParaRPr kumimoji="0" lang="en-GB" sz="2100" b="0" i="0" u="none" strike="noStrike" kern="1200" cap="none" spc="0" normalizeH="0" baseline="0" noProof="0" dirty="0">
              <a:ln>
                <a:noFill/>
              </a:ln>
              <a:solidFill>
                <a:prstClr val="black"/>
              </a:solidFill>
              <a:effectLst/>
              <a:uLnTx/>
              <a:uFillTx/>
              <a:latin typeface="Calibri" panose="020F0502020204030204"/>
              <a:ea typeface="Calibri" pitchFamily="34" charset="0"/>
              <a:cs typeface="Times New Roman" pitchFamily="18" charset="0"/>
            </a:endParaRPr>
          </a:p>
        </p:txBody>
      </p:sp>
    </p:spTree>
    <p:extLst>
      <p:ext uri="{BB962C8B-B14F-4D97-AF65-F5344CB8AC3E}">
        <p14:creationId xmlns:p14="http://schemas.microsoft.com/office/powerpoint/2010/main" val="197513595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1720" b="2475"/>
          <a:stretch/>
        </p:blipFill>
        <p:spPr bwMode="auto">
          <a:xfrm>
            <a:off x="4818888" y="10"/>
            <a:ext cx="7373112" cy="68579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Freeform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51"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11"/>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52"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7"/>
          <p:cNvSpPr txBox="1"/>
          <p:nvPr/>
        </p:nvSpPr>
        <p:spPr>
          <a:xfrm>
            <a:off x="804672" y="2600324"/>
            <a:ext cx="5058370" cy="3320973"/>
          </a:xfrm>
          <a:prstGeom prst="rect">
            <a:avLst/>
          </a:prstGeom>
        </p:spPr>
        <p:txBody>
          <a:bodyPr rot="0" spcFirstLastPara="1" vert="horz" lIns="91440" tIns="45720" rIns="91440" bIns="45720" numCol="1" spcCol="3810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1" u="none" strike="noStrike" kern="1200" cap="none" spc="0" normalizeH="0" baseline="0" noProof="0">
                <a:ln>
                  <a:noFill/>
                </a:ln>
                <a:solidFill>
                  <a:prstClr val="white"/>
                </a:solidFill>
                <a:effectLst/>
                <a:uLnTx/>
                <a:uFillTx/>
                <a:latin typeface="Calibri"/>
                <a:ea typeface="+mn-ea"/>
                <a:cs typeface="+mn-cs"/>
              </a:rPr>
              <a:t>Change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1" u="none" strike="noStrike" kern="1200" cap="none" spc="0" normalizeH="0" baseline="0" noProof="0">
                <a:ln>
                  <a:noFill/>
                </a:ln>
                <a:solidFill>
                  <a:prstClr val="white"/>
                </a:solidFill>
                <a:effectLst/>
                <a:uLnTx/>
                <a:uFillTx/>
                <a:latin typeface="Calibri"/>
                <a:ea typeface="+mn-ea"/>
                <a:cs typeface="+mn-cs"/>
              </a:rPr>
              <a:t>is messy</a:t>
            </a:r>
            <a:endParaRPr kumimoji="0" lang="en-US" sz="5400" b="1"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51946460"/>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5310"/>
          <a:stretch/>
        </p:blipFill>
        <p:spPr>
          <a:xfrm>
            <a:off x="-78658" y="-47002"/>
            <a:ext cx="12270658" cy="6905002"/>
          </a:xfrm>
          <a:prstGeom prst="rect">
            <a:avLst/>
          </a:prstGeom>
          <a:gradFill>
            <a:gsLst>
              <a:gs pos="0">
                <a:schemeClr val="accent1">
                  <a:tint val="100000"/>
                  <a:shade val="100000"/>
                  <a:satMod val="130000"/>
                  <a:alpha val="75000"/>
                </a:schemeClr>
              </a:gs>
              <a:gs pos="100000">
                <a:schemeClr val="accent1">
                  <a:tint val="50000"/>
                  <a:shade val="100000"/>
                  <a:satMod val="350000"/>
                </a:schemeClr>
              </a:gs>
            </a:gsLst>
            <a:lin ang="16200000" scaled="0"/>
          </a:gradFill>
        </p:spPr>
      </p:pic>
      <p:sp>
        <p:nvSpPr>
          <p:cNvPr id="3" name="Explosion: 14 Points 2"/>
          <p:cNvSpPr/>
          <p:nvPr/>
        </p:nvSpPr>
        <p:spPr>
          <a:xfrm>
            <a:off x="1884843" y="-47001"/>
            <a:ext cx="8957144" cy="5799893"/>
          </a:xfrm>
          <a:prstGeom prst="irregularSeal2">
            <a:avLst/>
          </a:prstGeom>
          <a:solidFill>
            <a:srgbClr val="E99F54"/>
          </a:solidFill>
          <a:ln>
            <a:solidFill>
              <a:srgbClr val="76ADC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600" b="1" dirty="0">
                <a:latin typeface="Gotham Black" panose="02000603040000020004" pitchFamily="2" charset="0"/>
              </a:rPr>
              <a:t>Absorptiveness</a:t>
            </a:r>
          </a:p>
        </p:txBody>
      </p:sp>
    </p:spTree>
    <p:extLst>
      <p:ext uri="{BB962C8B-B14F-4D97-AF65-F5344CB8AC3E}">
        <p14:creationId xmlns:p14="http://schemas.microsoft.com/office/powerpoint/2010/main" val="21366975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a4-landscape-crop.jpg"/>
          <p:cNvPicPr>
            <a:picLocks noChangeAspect="1"/>
          </p:cNvPicPr>
          <p:nvPr/>
        </p:nvPicPr>
        <p:blipFill rotWithShape="1">
          <a:blip r:embed="rId3">
            <a:extLst/>
          </a:blip>
          <a:srcRect l="-1" t="105" r="-99" b="20170"/>
          <a:stretch/>
        </p:blipFill>
        <p:spPr>
          <a:xfrm>
            <a:off x="-1" y="-63373"/>
            <a:ext cx="12204071" cy="6944008"/>
          </a:xfrm>
          <a:prstGeom prst="rect">
            <a:avLst/>
          </a:prstGeom>
          <a:ln w="12700">
            <a:miter lim="400000"/>
          </a:ln>
        </p:spPr>
      </p:pic>
      <p:pic>
        <p:nvPicPr>
          <p:cNvPr id="5" name="Picture 4" descr="C:\Users\Peter\UKWON_Shared\CURRENT PROJECTS\FRESH THINKING LABS\RM\Brand Pack\Logos\logo-white.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719" y="600892"/>
            <a:ext cx="2898140" cy="2024380"/>
          </a:xfrm>
          <a:prstGeom prst="rect">
            <a:avLst/>
          </a:prstGeom>
          <a:noFill/>
          <a:ln>
            <a:noFill/>
          </a:ln>
        </p:spPr>
      </p:pic>
      <p:sp>
        <p:nvSpPr>
          <p:cNvPr id="6" name="TextBox 7"/>
          <p:cNvSpPr txBox="1"/>
          <p:nvPr/>
        </p:nvSpPr>
        <p:spPr>
          <a:xfrm>
            <a:off x="356719" y="2487138"/>
            <a:ext cx="3921760" cy="847725"/>
          </a:xfrm>
          <a:prstGeom prst="rect">
            <a:avLst/>
          </a:prstGeom>
          <a:noFill/>
          <a:ln w="12700" cap="flat">
            <a:noFill/>
            <a:miter lim="400000"/>
          </a:ln>
          <a:effectLst/>
          <a:sp3d/>
        </p:spPr>
        <p:txBody>
          <a:bodyPr rot="0" spcFirstLastPara="1" vert="horz" wrap="square" lIns="50800" tIns="50800" rIns="50800" bIns="50800" numCol="1" spcCol="38100" rtlCol="0"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FFFF"/>
                </a:solidFill>
                <a:effectLst/>
                <a:uLnTx/>
                <a:uFillTx/>
                <a:latin typeface="Calibri" panose="020F0502020204030204" pitchFamily="34" charset="0"/>
                <a:ea typeface="Helvetica Light"/>
                <a:cs typeface="Calibri" panose="020F0502020204030204" pitchFamily="34" charset="0"/>
              </a:rPr>
              <a:t>ONLINE </a:t>
            </a:r>
            <a:r>
              <a:rPr kumimoji="0" lang="en-GB" sz="2000" b="0" i="0" u="none" strike="noStrike" kern="1200" cap="none" spc="0" normalizeH="0" baseline="0" noProof="0" dirty="0">
                <a:ln>
                  <a:noFill/>
                </a:ln>
                <a:solidFill>
                  <a:srgbClr val="FFFFFF"/>
                </a:solidFill>
                <a:effectLst/>
                <a:uLnTx/>
                <a:uFillTx/>
                <a:latin typeface="Calibri" panose="020F0502020204030204" pitchFamily="34" charset="0"/>
                <a:ea typeface="Helvetica Light"/>
                <a:cs typeface="Calibri" panose="020F0502020204030204" pitchFamily="34" charset="0"/>
              </a:rPr>
              <a:t>AND</a:t>
            </a:r>
            <a:r>
              <a:rPr kumimoji="0" lang="en-GB" sz="2000" b="0" i="1" u="none" strike="noStrike" kern="1200" cap="none" spc="0" normalizeH="0" baseline="0" noProof="0" dirty="0">
                <a:ln>
                  <a:noFill/>
                </a:ln>
                <a:solidFill>
                  <a:srgbClr val="FFFFFF"/>
                </a:solidFill>
                <a:effectLst/>
                <a:uLnTx/>
                <a:uFillTx/>
                <a:latin typeface="Calibri" panose="020F0502020204030204" pitchFamily="34" charset="0"/>
                <a:ea typeface="Helvetica Light"/>
                <a:cs typeface="Calibri" panose="020F0502020204030204" pitchFamily="34" charset="0"/>
              </a:rPr>
              <a:t> IN PERSON</a:t>
            </a:r>
            <a:endPar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Shape 122"/>
          <p:cNvSpPr/>
          <p:nvPr/>
        </p:nvSpPr>
        <p:spPr>
          <a:xfrm>
            <a:off x="356719" y="5018613"/>
            <a:ext cx="6838950" cy="1476375"/>
          </a:xfrm>
          <a:prstGeom prst="rect">
            <a:avLst/>
          </a:prstGeom>
          <a:ln w="12700">
            <a:miter lim="400000"/>
          </a:ln>
          <a:extLst>
            <a:ext uri="{C572A759-6A51-4108-AA02-DFA0A04FC94B}">
              <ma14:wrappingTextBoxFlag xmlns:lc="http://schemas.openxmlformats.org/drawingml/2006/lockedCanvas" xmlns:ma14="http://schemas.microsoft.com/office/mac/drawingml/2011/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val="1"/>
            </a:ext>
          </a:extLst>
        </p:spPr>
        <p:txBody>
          <a:bodyPr wrap="square" lIns="50800" tIns="50800" rIns="50800" bIns="50800" anchor="ctr">
            <a:no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Palanquin ExtraLight" panose="020B0004020203020204" pitchFamily="34" charset="0"/>
                <a:ea typeface="Palanquin ExtraLight" panose="020B0004020203020204" pitchFamily="34" charset="0"/>
                <a:cs typeface="+mn-cs"/>
              </a:rPr>
              <a:t>Your pathway to the best workplace practices</a:t>
            </a:r>
            <a:br>
              <a:rPr kumimoji="0" lang="en-GB" sz="2400" b="0" i="0" u="none" strike="noStrike" kern="1200" cap="none" spc="0" normalizeH="0" baseline="0" noProof="0" dirty="0">
                <a:ln>
                  <a:noFill/>
                </a:ln>
                <a:solidFill>
                  <a:srgbClr val="FFFFFF"/>
                </a:solidFill>
                <a:effectLst/>
                <a:uLnTx/>
                <a:uFillTx/>
                <a:latin typeface="Palanquin ExtraLight" panose="020B0004020203020204" pitchFamily="34" charset="0"/>
                <a:ea typeface="Palanquin ExtraLight" panose="020B0004020203020204" pitchFamily="34" charset="0"/>
                <a:cs typeface="+mn-cs"/>
              </a:rPr>
            </a:br>
            <a:r>
              <a:rPr kumimoji="0" lang="en-GB" sz="2400" b="0" i="0" u="none" strike="noStrike" kern="1200" cap="none" spc="0" normalizeH="0" baseline="0" noProof="0" dirty="0">
                <a:ln>
                  <a:noFill/>
                </a:ln>
                <a:solidFill>
                  <a:srgbClr val="FFFFFF"/>
                </a:solidFill>
                <a:effectLst/>
                <a:uLnTx/>
                <a:uFillTx/>
                <a:latin typeface="Palanquin ExtraLight" panose="020B0004020203020204" pitchFamily="34" charset="0"/>
                <a:ea typeface="Palanquin ExtraLight" panose="020B0004020203020204" pitchFamily="34" charset="0"/>
                <a:cs typeface="+mn-cs"/>
              </a:rPr>
              <a:t>and latest thinking from across Europe and beyond</a:t>
            </a:r>
          </a:p>
          <a:p>
            <a:pPr marL="0" marR="0" lvl="0" indent="0" algn="l" defTabSz="914400" rtl="0" eaLnBrk="1" fontAlgn="auto" latinLnBrk="0" hangingPunct="0">
              <a:lnSpc>
                <a:spcPct val="9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Palanquin ExtraLight" panose="020B0004020203020204" pitchFamily="34" charset="0"/>
              <a:ea typeface="Times New Roman" panose="02020603050405020304" pitchFamily="18" charset="0"/>
              <a:cs typeface="+mn-cs"/>
            </a:endParaRPr>
          </a:p>
          <a:p>
            <a:pPr marL="0" marR="0" lvl="0" indent="0" algn="l" defTabSz="914400" rtl="0" eaLnBrk="1" fontAlgn="auto" latinLnBrk="0" hangingPunct="0">
              <a:lnSpc>
                <a:spcPct val="9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Palanquin ExtraLight" panose="020B0004020203020204" pitchFamily="34" charset="0"/>
                <a:ea typeface="Times New Roman" panose="02020603050405020304" pitchFamily="18" charset="0"/>
                <a:cs typeface="+mn-cs"/>
              </a:rPr>
              <a:t>www.freshthinkinglabs.com</a:t>
            </a:r>
            <a:endPar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123206052"/>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aire Jamieson - Mozilla Firefox">
            <a:extLst>
              <a:ext uri="{FF2B5EF4-FFF2-40B4-BE49-F238E27FC236}">
                <a16:creationId xmlns="" xmlns:a16="http://schemas.microsoft.com/office/drawing/2014/main" id="{33F9E47E-5EF9-4EA4-8EAD-2123C607F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924675"/>
          </a:xfrm>
          <a:prstGeom prst="rect">
            <a:avLst/>
          </a:prstGeom>
        </p:spPr>
      </p:pic>
    </p:spTree>
    <p:extLst>
      <p:ext uri="{BB962C8B-B14F-4D97-AF65-F5344CB8AC3E}">
        <p14:creationId xmlns:p14="http://schemas.microsoft.com/office/powerpoint/2010/main" val="2333036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4-landscape-crop.jpg">
            <a:extLst>
              <a:ext uri="{FF2B5EF4-FFF2-40B4-BE49-F238E27FC236}">
                <a16:creationId xmlns="" xmlns:a16="http://schemas.microsoft.com/office/drawing/2014/main" id="{CDE70DFD-6DC8-4A6E-AE72-FFFF131D8A5F}"/>
              </a:ext>
            </a:extLst>
          </p:cNvPr>
          <p:cNvPicPr>
            <a:picLocks noChangeAspect="1"/>
          </p:cNvPicPr>
          <p:nvPr/>
        </p:nvPicPr>
        <p:blipFill rotWithShape="1">
          <a:blip r:embed="rId3">
            <a:extLst/>
          </a:blip>
          <a:srcRect l="-1" t="105" r="-99" b="20170"/>
          <a:stretch/>
        </p:blipFill>
        <p:spPr>
          <a:xfrm>
            <a:off x="-12071" y="0"/>
            <a:ext cx="12204071" cy="6944008"/>
          </a:xfrm>
          <a:prstGeom prst="rect">
            <a:avLst/>
          </a:prstGeom>
          <a:ln w="12700">
            <a:miter lim="400000"/>
          </a:ln>
        </p:spPr>
      </p:pic>
      <p:pic>
        <p:nvPicPr>
          <p:cNvPr id="12" name="Picture 11" descr="Fresh Thinking Labs Community - community at Fresh Thinking Labs - Mozilla Firefox">
            <a:extLst>
              <a:ext uri="{FF2B5EF4-FFF2-40B4-BE49-F238E27FC236}">
                <a16:creationId xmlns="" xmlns:a16="http://schemas.microsoft.com/office/drawing/2014/main" id="{159E0A9A-F262-45BE-8A28-5BB7FB7539AD}"/>
              </a:ext>
            </a:extLst>
          </p:cNvPr>
          <p:cNvPicPr>
            <a:picLocks noChangeAspect="1"/>
          </p:cNvPicPr>
          <p:nvPr/>
        </p:nvPicPr>
        <p:blipFill rotWithShape="1">
          <a:blip r:embed="rId4">
            <a:extLst>
              <a:ext uri="{28A0092B-C50C-407E-A947-70E740481C1C}">
                <a14:useLocalDpi xmlns:a14="http://schemas.microsoft.com/office/drawing/2010/main" val="0"/>
              </a:ext>
            </a:extLst>
          </a:blip>
          <a:srcRect l="20001" t="10039" r="19959" b="17057"/>
          <a:stretch/>
        </p:blipFill>
        <p:spPr>
          <a:xfrm>
            <a:off x="-12071" y="0"/>
            <a:ext cx="10484539" cy="6944008"/>
          </a:xfrm>
          <a:prstGeom prst="rect">
            <a:avLst/>
          </a:prstGeom>
        </p:spPr>
      </p:pic>
    </p:spTree>
    <p:extLst>
      <p:ext uri="{BB962C8B-B14F-4D97-AF65-F5344CB8AC3E}">
        <p14:creationId xmlns:p14="http://schemas.microsoft.com/office/powerpoint/2010/main" val="259786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4-landscape-crop.jpg">
            <a:extLst>
              <a:ext uri="{FF2B5EF4-FFF2-40B4-BE49-F238E27FC236}">
                <a16:creationId xmlns="" xmlns:a16="http://schemas.microsoft.com/office/drawing/2014/main" id="{CDE70DFD-6DC8-4A6E-AE72-FFFF131D8A5F}"/>
              </a:ext>
            </a:extLst>
          </p:cNvPr>
          <p:cNvPicPr>
            <a:picLocks noChangeAspect="1"/>
          </p:cNvPicPr>
          <p:nvPr/>
        </p:nvPicPr>
        <p:blipFill rotWithShape="1">
          <a:blip r:embed="rId3">
            <a:extLst/>
          </a:blip>
          <a:srcRect l="-1" t="105" r="-99" b="20170"/>
          <a:stretch/>
        </p:blipFill>
        <p:spPr>
          <a:xfrm>
            <a:off x="-12071" y="0"/>
            <a:ext cx="12204071" cy="6944008"/>
          </a:xfrm>
          <a:prstGeom prst="rect">
            <a:avLst/>
          </a:prstGeom>
          <a:ln w="12700">
            <a:miter lim="400000"/>
          </a:ln>
        </p:spPr>
      </p:pic>
      <p:pic>
        <p:nvPicPr>
          <p:cNvPr id="12" name="Picture 11" descr="Fresh Thinking Labs Community - community at Fresh Thinking Labs - Mozilla Firefox">
            <a:extLst>
              <a:ext uri="{FF2B5EF4-FFF2-40B4-BE49-F238E27FC236}">
                <a16:creationId xmlns="" xmlns:a16="http://schemas.microsoft.com/office/drawing/2014/main" id="{159E0A9A-F262-45BE-8A28-5BB7FB7539AD}"/>
              </a:ext>
            </a:extLst>
          </p:cNvPr>
          <p:cNvPicPr>
            <a:picLocks noChangeAspect="1"/>
          </p:cNvPicPr>
          <p:nvPr/>
        </p:nvPicPr>
        <p:blipFill rotWithShape="1">
          <a:blip r:embed="rId4">
            <a:extLst>
              <a:ext uri="{28A0092B-C50C-407E-A947-70E740481C1C}">
                <a14:useLocalDpi xmlns:a14="http://schemas.microsoft.com/office/drawing/2010/main" val="0"/>
              </a:ext>
            </a:extLst>
          </a:blip>
          <a:srcRect l="20001" t="10039" r="19959" b="17057"/>
          <a:stretch/>
        </p:blipFill>
        <p:spPr>
          <a:xfrm>
            <a:off x="-12072" y="0"/>
            <a:ext cx="10484539" cy="6944008"/>
          </a:xfrm>
          <a:prstGeom prst="rect">
            <a:avLst/>
          </a:prstGeom>
        </p:spPr>
      </p:pic>
      <p:sp>
        <p:nvSpPr>
          <p:cNvPr id="2" name="Rectangle 1">
            <a:extLst>
              <a:ext uri="{FF2B5EF4-FFF2-40B4-BE49-F238E27FC236}">
                <a16:creationId xmlns="" xmlns:a16="http://schemas.microsoft.com/office/drawing/2014/main" id="{D1ACC74A-CC2B-4231-ADE0-01BA95F3A55A}"/>
              </a:ext>
            </a:extLst>
          </p:cNvPr>
          <p:cNvSpPr/>
          <p:nvPr/>
        </p:nvSpPr>
        <p:spPr>
          <a:xfrm>
            <a:off x="0" y="0"/>
            <a:ext cx="10472467" cy="6944008"/>
          </a:xfrm>
          <a:prstGeom prst="rect">
            <a:avLst/>
          </a:prstGeom>
          <a:solidFill>
            <a:srgbClr val="76ADC1">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Watch the new film from DS Smith - Mozilla Firefox">
            <a:extLst>
              <a:ext uri="{FF2B5EF4-FFF2-40B4-BE49-F238E27FC236}">
                <a16:creationId xmlns="" xmlns:a16="http://schemas.microsoft.com/office/drawing/2014/main" id="{C1400EB5-DC19-4108-A63A-148A0AF81890}"/>
              </a:ext>
            </a:extLst>
          </p:cNvPr>
          <p:cNvPicPr>
            <a:picLocks noChangeAspect="1"/>
          </p:cNvPicPr>
          <p:nvPr/>
        </p:nvPicPr>
        <p:blipFill rotWithShape="1">
          <a:blip r:embed="rId5">
            <a:extLst>
              <a:ext uri="{28A0092B-C50C-407E-A947-70E740481C1C}">
                <a14:useLocalDpi xmlns:a14="http://schemas.microsoft.com/office/drawing/2010/main" val="0"/>
              </a:ext>
            </a:extLst>
          </a:blip>
          <a:srcRect l="19741" t="9937" r="21250"/>
          <a:stretch/>
        </p:blipFill>
        <p:spPr>
          <a:xfrm>
            <a:off x="4065917" y="0"/>
            <a:ext cx="8126083" cy="6976350"/>
          </a:xfrm>
          <a:prstGeom prst="rect">
            <a:avLst/>
          </a:prstGeom>
        </p:spPr>
      </p:pic>
    </p:spTree>
    <p:extLst>
      <p:ext uri="{BB962C8B-B14F-4D97-AF65-F5344CB8AC3E}">
        <p14:creationId xmlns:p14="http://schemas.microsoft.com/office/powerpoint/2010/main" val="217269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4-landscape-crop.jpg">
            <a:extLst>
              <a:ext uri="{FF2B5EF4-FFF2-40B4-BE49-F238E27FC236}">
                <a16:creationId xmlns="" xmlns:a16="http://schemas.microsoft.com/office/drawing/2014/main" id="{CDE70DFD-6DC8-4A6E-AE72-FFFF131D8A5F}"/>
              </a:ext>
            </a:extLst>
          </p:cNvPr>
          <p:cNvPicPr>
            <a:picLocks noChangeAspect="1"/>
          </p:cNvPicPr>
          <p:nvPr/>
        </p:nvPicPr>
        <p:blipFill rotWithShape="1">
          <a:blip r:embed="rId3">
            <a:extLst/>
          </a:blip>
          <a:srcRect l="-1" t="105" r="-99" b="20170"/>
          <a:stretch/>
        </p:blipFill>
        <p:spPr>
          <a:xfrm>
            <a:off x="-12071" y="0"/>
            <a:ext cx="12204071" cy="6944008"/>
          </a:xfrm>
          <a:prstGeom prst="rect">
            <a:avLst/>
          </a:prstGeom>
          <a:ln w="12700">
            <a:miter lim="400000"/>
          </a:ln>
        </p:spPr>
      </p:pic>
      <p:pic>
        <p:nvPicPr>
          <p:cNvPr id="12" name="Picture 11" descr="Fresh Thinking Labs Community - community at Fresh Thinking Labs - Mozilla Firefox">
            <a:extLst>
              <a:ext uri="{FF2B5EF4-FFF2-40B4-BE49-F238E27FC236}">
                <a16:creationId xmlns="" xmlns:a16="http://schemas.microsoft.com/office/drawing/2014/main" id="{159E0A9A-F262-45BE-8A28-5BB7FB7539AD}"/>
              </a:ext>
            </a:extLst>
          </p:cNvPr>
          <p:cNvPicPr>
            <a:picLocks noChangeAspect="1"/>
          </p:cNvPicPr>
          <p:nvPr/>
        </p:nvPicPr>
        <p:blipFill rotWithShape="1">
          <a:blip r:embed="rId4">
            <a:extLst>
              <a:ext uri="{28A0092B-C50C-407E-A947-70E740481C1C}">
                <a14:useLocalDpi xmlns:a14="http://schemas.microsoft.com/office/drawing/2010/main" val="0"/>
              </a:ext>
            </a:extLst>
          </a:blip>
          <a:srcRect l="20001" t="10039" r="19959" b="17057"/>
          <a:stretch/>
        </p:blipFill>
        <p:spPr>
          <a:xfrm>
            <a:off x="-12072" y="0"/>
            <a:ext cx="10484539" cy="6944008"/>
          </a:xfrm>
          <a:prstGeom prst="rect">
            <a:avLst/>
          </a:prstGeom>
        </p:spPr>
      </p:pic>
      <p:sp>
        <p:nvSpPr>
          <p:cNvPr id="2" name="Rectangle 1">
            <a:extLst>
              <a:ext uri="{FF2B5EF4-FFF2-40B4-BE49-F238E27FC236}">
                <a16:creationId xmlns="" xmlns:a16="http://schemas.microsoft.com/office/drawing/2014/main" id="{D1ACC74A-CC2B-4231-ADE0-01BA95F3A55A}"/>
              </a:ext>
            </a:extLst>
          </p:cNvPr>
          <p:cNvSpPr/>
          <p:nvPr/>
        </p:nvSpPr>
        <p:spPr>
          <a:xfrm>
            <a:off x="0" y="0"/>
            <a:ext cx="10472467" cy="6944008"/>
          </a:xfrm>
          <a:prstGeom prst="rect">
            <a:avLst/>
          </a:prstGeom>
          <a:solidFill>
            <a:srgbClr val="76ADC1">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Watch the new film from DS Smith - Mozilla Firefox">
            <a:extLst>
              <a:ext uri="{FF2B5EF4-FFF2-40B4-BE49-F238E27FC236}">
                <a16:creationId xmlns="" xmlns:a16="http://schemas.microsoft.com/office/drawing/2014/main" id="{C1400EB5-DC19-4108-A63A-148A0AF81890}"/>
              </a:ext>
            </a:extLst>
          </p:cNvPr>
          <p:cNvPicPr>
            <a:picLocks noChangeAspect="1"/>
          </p:cNvPicPr>
          <p:nvPr/>
        </p:nvPicPr>
        <p:blipFill rotWithShape="1">
          <a:blip r:embed="rId5">
            <a:extLst>
              <a:ext uri="{28A0092B-C50C-407E-A947-70E740481C1C}">
                <a14:useLocalDpi xmlns:a14="http://schemas.microsoft.com/office/drawing/2010/main" val="0"/>
              </a:ext>
            </a:extLst>
          </a:blip>
          <a:srcRect l="19741" t="9937" r="21250"/>
          <a:stretch/>
        </p:blipFill>
        <p:spPr>
          <a:xfrm>
            <a:off x="4065917" y="0"/>
            <a:ext cx="8126083" cy="6976350"/>
          </a:xfrm>
          <a:prstGeom prst="rect">
            <a:avLst/>
          </a:prstGeom>
        </p:spPr>
      </p:pic>
      <p:sp>
        <p:nvSpPr>
          <p:cNvPr id="6" name="Rectangle 5">
            <a:extLst>
              <a:ext uri="{FF2B5EF4-FFF2-40B4-BE49-F238E27FC236}">
                <a16:creationId xmlns="" xmlns:a16="http://schemas.microsoft.com/office/drawing/2014/main" id="{7182587A-AE7B-4D5C-88B4-0536E2030F36}"/>
              </a:ext>
            </a:extLst>
          </p:cNvPr>
          <p:cNvSpPr/>
          <p:nvPr/>
        </p:nvSpPr>
        <p:spPr>
          <a:xfrm>
            <a:off x="4065917" y="0"/>
            <a:ext cx="8138154" cy="6944008"/>
          </a:xfrm>
          <a:prstGeom prst="rect">
            <a:avLst/>
          </a:prstGeom>
          <a:solidFill>
            <a:srgbClr val="76ADC1">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descr="Files for lab [Workplace Innovation Engagement Programme] - Fresh Thinking Labs - Mozilla Firefox">
            <a:extLst>
              <a:ext uri="{FF2B5EF4-FFF2-40B4-BE49-F238E27FC236}">
                <a16:creationId xmlns="" xmlns:a16="http://schemas.microsoft.com/office/drawing/2014/main" id="{787237EA-E81D-4392-994E-AA77B931583D}"/>
              </a:ext>
            </a:extLst>
          </p:cNvPr>
          <p:cNvPicPr>
            <a:picLocks noChangeAspect="1"/>
          </p:cNvPicPr>
          <p:nvPr/>
        </p:nvPicPr>
        <p:blipFill rotWithShape="1">
          <a:blip r:embed="rId6">
            <a:extLst>
              <a:ext uri="{28A0092B-C50C-407E-A947-70E740481C1C}">
                <a14:useLocalDpi xmlns:a14="http://schemas.microsoft.com/office/drawing/2010/main" val="0"/>
              </a:ext>
            </a:extLst>
          </a:blip>
          <a:srcRect l="20235" t="10182" r="21640"/>
          <a:stretch/>
        </p:blipFill>
        <p:spPr>
          <a:xfrm>
            <a:off x="1330147" y="1718"/>
            <a:ext cx="8236548" cy="6942290"/>
          </a:xfrm>
          <a:prstGeom prst="rect">
            <a:avLst/>
          </a:prstGeom>
        </p:spPr>
      </p:pic>
      <p:sp>
        <p:nvSpPr>
          <p:cNvPr id="8" name="Rectangle 7">
            <a:extLst>
              <a:ext uri="{FF2B5EF4-FFF2-40B4-BE49-F238E27FC236}">
                <a16:creationId xmlns="" xmlns:a16="http://schemas.microsoft.com/office/drawing/2014/main" id="{D6814B93-DD46-43CF-973B-5BAB85F2DDC6}"/>
              </a:ext>
            </a:extLst>
          </p:cNvPr>
          <p:cNvSpPr/>
          <p:nvPr/>
        </p:nvSpPr>
        <p:spPr>
          <a:xfrm>
            <a:off x="1318076" y="-1"/>
            <a:ext cx="8248619" cy="6944008"/>
          </a:xfrm>
          <a:prstGeom prst="rect">
            <a:avLst/>
          </a:prstGeom>
          <a:solidFill>
            <a:srgbClr val="76ADC1">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descr="Workplace Innovation Engagement Programme - lab at Fresh Thinking Labs - Mozilla Firefox">
            <a:extLst>
              <a:ext uri="{FF2B5EF4-FFF2-40B4-BE49-F238E27FC236}">
                <a16:creationId xmlns="" xmlns:a16="http://schemas.microsoft.com/office/drawing/2014/main" id="{30DECC47-B3E0-4E48-96FE-AA13D1AD234A}"/>
              </a:ext>
            </a:extLst>
          </p:cNvPr>
          <p:cNvPicPr>
            <a:picLocks noChangeAspect="1"/>
          </p:cNvPicPr>
          <p:nvPr/>
        </p:nvPicPr>
        <p:blipFill rotWithShape="1">
          <a:blip r:embed="rId7">
            <a:extLst>
              <a:ext uri="{28A0092B-C50C-407E-A947-70E740481C1C}">
                <a14:useLocalDpi xmlns:a14="http://schemas.microsoft.com/office/drawing/2010/main" val="0"/>
              </a:ext>
            </a:extLst>
          </a:blip>
          <a:srcRect l="19766" t="9180" r="32109" b="80573"/>
          <a:stretch/>
        </p:blipFill>
        <p:spPr>
          <a:xfrm>
            <a:off x="2631056" y="-24257"/>
            <a:ext cx="6777312" cy="788961"/>
          </a:xfrm>
          <a:prstGeom prst="rect">
            <a:avLst/>
          </a:prstGeom>
        </p:spPr>
      </p:pic>
      <p:pic>
        <p:nvPicPr>
          <p:cNvPr id="11" name="Picture 10" descr="Workplace Innovation Engagement Programme (II) - lab at Fresh Thinking Labs - Mozilla Firefox">
            <a:extLst>
              <a:ext uri="{FF2B5EF4-FFF2-40B4-BE49-F238E27FC236}">
                <a16:creationId xmlns="" xmlns:a16="http://schemas.microsoft.com/office/drawing/2014/main" id="{D8EB2133-1126-4ECF-B64D-FAD5B95D329A}"/>
              </a:ext>
            </a:extLst>
          </p:cNvPr>
          <p:cNvPicPr>
            <a:picLocks noChangeAspect="1"/>
          </p:cNvPicPr>
          <p:nvPr/>
        </p:nvPicPr>
        <p:blipFill rotWithShape="1">
          <a:blip r:embed="rId8">
            <a:extLst>
              <a:ext uri="{28A0092B-C50C-407E-A947-70E740481C1C}">
                <a14:useLocalDpi xmlns:a14="http://schemas.microsoft.com/office/drawing/2010/main" val="0"/>
              </a:ext>
            </a:extLst>
          </a:blip>
          <a:srcRect l="22241" t="10765" r="64765" b="4337"/>
          <a:stretch/>
        </p:blipFill>
        <p:spPr>
          <a:xfrm>
            <a:off x="2631057" y="750706"/>
            <a:ext cx="1746020" cy="6225644"/>
          </a:xfrm>
          <a:prstGeom prst="rect">
            <a:avLst/>
          </a:prstGeom>
        </p:spPr>
      </p:pic>
      <p:pic>
        <p:nvPicPr>
          <p:cNvPr id="13" name="Picture 12" descr="Workplace Innovation Engagement Programme (II) - lab at Fresh Thinking Labs - Mozilla Firefox">
            <a:extLst>
              <a:ext uri="{FF2B5EF4-FFF2-40B4-BE49-F238E27FC236}">
                <a16:creationId xmlns="" xmlns:a16="http://schemas.microsoft.com/office/drawing/2014/main" id="{06C781B0-61EC-4312-9124-08E22DEC40AE}"/>
              </a:ext>
            </a:extLst>
          </p:cNvPr>
          <p:cNvPicPr>
            <a:picLocks noChangeAspect="1"/>
          </p:cNvPicPr>
          <p:nvPr/>
        </p:nvPicPr>
        <p:blipFill rotWithShape="1">
          <a:blip r:embed="rId9">
            <a:extLst>
              <a:ext uri="{28A0092B-C50C-407E-A947-70E740481C1C}">
                <a14:useLocalDpi xmlns:a14="http://schemas.microsoft.com/office/drawing/2010/main" val="0"/>
              </a:ext>
            </a:extLst>
          </a:blip>
          <a:srcRect l="36416" t="7771" r="24013"/>
          <a:stretch/>
        </p:blipFill>
        <p:spPr>
          <a:xfrm>
            <a:off x="4352956" y="750705"/>
            <a:ext cx="4897093" cy="6225645"/>
          </a:xfrm>
          <a:prstGeom prst="rect">
            <a:avLst/>
          </a:prstGeom>
        </p:spPr>
      </p:pic>
      <p:pic>
        <p:nvPicPr>
          <p:cNvPr id="15" name="Picture 14" descr="Workplace Innovation Engagement Programme (II) - lab at Fresh Thinking Labs - Mozilla Firefox">
            <a:extLst>
              <a:ext uri="{FF2B5EF4-FFF2-40B4-BE49-F238E27FC236}">
                <a16:creationId xmlns="" xmlns:a16="http://schemas.microsoft.com/office/drawing/2014/main" id="{42A3DAE3-2859-44CC-AF3A-AB1939D3A827}"/>
              </a:ext>
            </a:extLst>
          </p:cNvPr>
          <p:cNvPicPr>
            <a:picLocks noChangeAspect="1"/>
          </p:cNvPicPr>
          <p:nvPr/>
        </p:nvPicPr>
        <p:blipFill rotWithShape="1">
          <a:blip r:embed="rId9">
            <a:extLst>
              <a:ext uri="{28A0092B-C50C-407E-A947-70E740481C1C}">
                <a14:useLocalDpi xmlns:a14="http://schemas.microsoft.com/office/drawing/2010/main" val="0"/>
              </a:ext>
            </a:extLst>
          </a:blip>
          <a:srcRect l="98829" t="6844"/>
          <a:stretch/>
        </p:blipFill>
        <p:spPr>
          <a:xfrm>
            <a:off x="9250049" y="404664"/>
            <a:ext cx="158319" cy="6560280"/>
          </a:xfrm>
          <a:prstGeom prst="rect">
            <a:avLst/>
          </a:prstGeom>
        </p:spPr>
      </p:pic>
    </p:spTree>
    <p:extLst>
      <p:ext uri="{BB962C8B-B14F-4D97-AF65-F5344CB8AC3E}">
        <p14:creationId xmlns:p14="http://schemas.microsoft.com/office/powerpoint/2010/main" val="4117296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4-landscape-crop.jpg">
            <a:extLst>
              <a:ext uri="{FF2B5EF4-FFF2-40B4-BE49-F238E27FC236}">
                <a16:creationId xmlns="" xmlns:a16="http://schemas.microsoft.com/office/drawing/2014/main" id="{CDE70DFD-6DC8-4A6E-AE72-FFFF131D8A5F}"/>
              </a:ext>
            </a:extLst>
          </p:cNvPr>
          <p:cNvPicPr>
            <a:picLocks noChangeAspect="1"/>
          </p:cNvPicPr>
          <p:nvPr/>
        </p:nvPicPr>
        <p:blipFill rotWithShape="1">
          <a:blip r:embed="rId3">
            <a:extLst/>
          </a:blip>
          <a:srcRect l="-1" t="105" r="-99" b="20170"/>
          <a:stretch/>
        </p:blipFill>
        <p:spPr>
          <a:xfrm>
            <a:off x="-12071" y="0"/>
            <a:ext cx="12204071" cy="6944008"/>
          </a:xfrm>
          <a:prstGeom prst="rect">
            <a:avLst/>
          </a:prstGeom>
          <a:ln w="12700">
            <a:miter lim="400000"/>
          </a:ln>
        </p:spPr>
      </p:pic>
      <p:pic>
        <p:nvPicPr>
          <p:cNvPr id="12" name="Picture 11" descr="Fresh Thinking Labs Community - community at Fresh Thinking Labs - Mozilla Firefox">
            <a:extLst>
              <a:ext uri="{FF2B5EF4-FFF2-40B4-BE49-F238E27FC236}">
                <a16:creationId xmlns="" xmlns:a16="http://schemas.microsoft.com/office/drawing/2014/main" id="{159E0A9A-F262-45BE-8A28-5BB7FB7539AD}"/>
              </a:ext>
            </a:extLst>
          </p:cNvPr>
          <p:cNvPicPr>
            <a:picLocks noChangeAspect="1"/>
          </p:cNvPicPr>
          <p:nvPr/>
        </p:nvPicPr>
        <p:blipFill rotWithShape="1">
          <a:blip r:embed="rId4">
            <a:extLst>
              <a:ext uri="{28A0092B-C50C-407E-A947-70E740481C1C}">
                <a14:useLocalDpi xmlns:a14="http://schemas.microsoft.com/office/drawing/2010/main" val="0"/>
              </a:ext>
            </a:extLst>
          </a:blip>
          <a:srcRect l="20001" t="10039" r="19959" b="17057"/>
          <a:stretch/>
        </p:blipFill>
        <p:spPr>
          <a:xfrm>
            <a:off x="-12072" y="0"/>
            <a:ext cx="10484539" cy="6944008"/>
          </a:xfrm>
          <a:prstGeom prst="rect">
            <a:avLst/>
          </a:prstGeom>
        </p:spPr>
      </p:pic>
      <p:sp>
        <p:nvSpPr>
          <p:cNvPr id="2" name="Rectangle 1">
            <a:extLst>
              <a:ext uri="{FF2B5EF4-FFF2-40B4-BE49-F238E27FC236}">
                <a16:creationId xmlns="" xmlns:a16="http://schemas.microsoft.com/office/drawing/2014/main" id="{D1ACC74A-CC2B-4231-ADE0-01BA95F3A55A}"/>
              </a:ext>
            </a:extLst>
          </p:cNvPr>
          <p:cNvSpPr/>
          <p:nvPr/>
        </p:nvSpPr>
        <p:spPr>
          <a:xfrm>
            <a:off x="0" y="0"/>
            <a:ext cx="10472467" cy="6944008"/>
          </a:xfrm>
          <a:prstGeom prst="rect">
            <a:avLst/>
          </a:prstGeom>
          <a:solidFill>
            <a:srgbClr val="76ADC1">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Watch the new film from DS Smith - Mozilla Firefox">
            <a:extLst>
              <a:ext uri="{FF2B5EF4-FFF2-40B4-BE49-F238E27FC236}">
                <a16:creationId xmlns="" xmlns:a16="http://schemas.microsoft.com/office/drawing/2014/main" id="{C1400EB5-DC19-4108-A63A-148A0AF81890}"/>
              </a:ext>
            </a:extLst>
          </p:cNvPr>
          <p:cNvPicPr>
            <a:picLocks noChangeAspect="1"/>
          </p:cNvPicPr>
          <p:nvPr/>
        </p:nvPicPr>
        <p:blipFill rotWithShape="1">
          <a:blip r:embed="rId5">
            <a:extLst>
              <a:ext uri="{28A0092B-C50C-407E-A947-70E740481C1C}">
                <a14:useLocalDpi xmlns:a14="http://schemas.microsoft.com/office/drawing/2010/main" val="0"/>
              </a:ext>
            </a:extLst>
          </a:blip>
          <a:srcRect l="19741" t="9937" r="21250"/>
          <a:stretch/>
        </p:blipFill>
        <p:spPr>
          <a:xfrm>
            <a:off x="4065917" y="0"/>
            <a:ext cx="8126083" cy="6976350"/>
          </a:xfrm>
          <a:prstGeom prst="rect">
            <a:avLst/>
          </a:prstGeom>
        </p:spPr>
      </p:pic>
      <p:sp>
        <p:nvSpPr>
          <p:cNvPr id="6" name="Rectangle 5">
            <a:extLst>
              <a:ext uri="{FF2B5EF4-FFF2-40B4-BE49-F238E27FC236}">
                <a16:creationId xmlns="" xmlns:a16="http://schemas.microsoft.com/office/drawing/2014/main" id="{7182587A-AE7B-4D5C-88B4-0536E2030F36}"/>
              </a:ext>
            </a:extLst>
          </p:cNvPr>
          <p:cNvSpPr/>
          <p:nvPr/>
        </p:nvSpPr>
        <p:spPr>
          <a:xfrm>
            <a:off x="4065917" y="0"/>
            <a:ext cx="8138154" cy="6944008"/>
          </a:xfrm>
          <a:prstGeom prst="rect">
            <a:avLst/>
          </a:prstGeom>
          <a:solidFill>
            <a:srgbClr val="76ADC1">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descr="Files for lab [Workplace Innovation Engagement Programme] - Fresh Thinking Labs - Mozilla Firefox">
            <a:extLst>
              <a:ext uri="{FF2B5EF4-FFF2-40B4-BE49-F238E27FC236}">
                <a16:creationId xmlns="" xmlns:a16="http://schemas.microsoft.com/office/drawing/2014/main" id="{787237EA-E81D-4392-994E-AA77B931583D}"/>
              </a:ext>
            </a:extLst>
          </p:cNvPr>
          <p:cNvPicPr>
            <a:picLocks noChangeAspect="1"/>
          </p:cNvPicPr>
          <p:nvPr/>
        </p:nvPicPr>
        <p:blipFill rotWithShape="1">
          <a:blip r:embed="rId6">
            <a:extLst>
              <a:ext uri="{28A0092B-C50C-407E-A947-70E740481C1C}">
                <a14:useLocalDpi xmlns:a14="http://schemas.microsoft.com/office/drawing/2010/main" val="0"/>
              </a:ext>
            </a:extLst>
          </a:blip>
          <a:srcRect l="20235" t="10182" r="21640"/>
          <a:stretch/>
        </p:blipFill>
        <p:spPr>
          <a:xfrm>
            <a:off x="1330147" y="1718"/>
            <a:ext cx="8236548" cy="6942290"/>
          </a:xfrm>
          <a:prstGeom prst="rect">
            <a:avLst/>
          </a:prstGeom>
        </p:spPr>
      </p:pic>
    </p:spTree>
    <p:extLst>
      <p:ext uri="{BB962C8B-B14F-4D97-AF65-F5344CB8AC3E}">
        <p14:creationId xmlns:p14="http://schemas.microsoft.com/office/powerpoint/2010/main" val="162232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a4-landscape-crop.jpg"/>
          <p:cNvPicPr>
            <a:picLocks noChangeAspect="1"/>
          </p:cNvPicPr>
          <p:nvPr/>
        </p:nvPicPr>
        <p:blipFill rotWithShape="1">
          <a:blip r:embed="rId3">
            <a:extLst/>
          </a:blip>
          <a:srcRect l="-1" t="105" r="-99" b="20170"/>
          <a:stretch/>
        </p:blipFill>
        <p:spPr>
          <a:xfrm>
            <a:off x="1" y="-63373"/>
            <a:ext cx="12204071" cy="6944008"/>
          </a:xfrm>
          <a:prstGeom prst="rect">
            <a:avLst/>
          </a:prstGeom>
          <a:ln w="12700">
            <a:miter lim="400000"/>
          </a:ln>
        </p:spPr>
      </p:pic>
      <p:pic>
        <p:nvPicPr>
          <p:cNvPr id="13" name="Picture 12">
            <a:extLst>
              <a:ext uri="{FF2B5EF4-FFF2-40B4-BE49-F238E27FC236}">
                <a16:creationId xmlns="" xmlns:a16="http://schemas.microsoft.com/office/drawing/2014/main" id="{8B346BF7-03C6-4309-80BE-7C8D568C2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869" y="221437"/>
            <a:ext cx="3401884" cy="2031492"/>
          </a:xfrm>
          <a:prstGeom prst="rect">
            <a:avLst/>
          </a:prstGeom>
        </p:spPr>
      </p:pic>
      <p:pic>
        <p:nvPicPr>
          <p:cNvPr id="4" name="Picture 3" descr="GE PROG and Participant list.pub - Publisher">
            <a:extLst>
              <a:ext uri="{FF2B5EF4-FFF2-40B4-BE49-F238E27FC236}">
                <a16:creationId xmlns="" xmlns:a16="http://schemas.microsoft.com/office/drawing/2014/main" id="{503F5B0E-4781-4163-84E9-28F37B1140C1}"/>
              </a:ext>
            </a:extLst>
          </p:cNvPr>
          <p:cNvPicPr>
            <a:picLocks noChangeAspect="1"/>
          </p:cNvPicPr>
          <p:nvPr/>
        </p:nvPicPr>
        <p:blipFill rotWithShape="1">
          <a:blip r:embed="rId5">
            <a:extLst>
              <a:ext uri="{28A0092B-C50C-407E-A947-70E740481C1C}">
                <a14:useLocalDpi xmlns:a14="http://schemas.microsoft.com/office/drawing/2010/main" val="0"/>
              </a:ext>
            </a:extLst>
          </a:blip>
          <a:srcRect l="38188" t="27984" r="28739" b="42295"/>
          <a:stretch/>
        </p:blipFill>
        <p:spPr>
          <a:xfrm>
            <a:off x="767408" y="332656"/>
            <a:ext cx="5693764" cy="2745208"/>
          </a:xfrm>
          <a:prstGeom prst="rect">
            <a:avLst/>
          </a:prstGeom>
        </p:spPr>
      </p:pic>
      <p:pic>
        <p:nvPicPr>
          <p:cNvPr id="10" name="Picture 9" descr="GE PROG and Participant list.pub - Publisher">
            <a:extLst>
              <a:ext uri="{FF2B5EF4-FFF2-40B4-BE49-F238E27FC236}">
                <a16:creationId xmlns="" xmlns:a16="http://schemas.microsoft.com/office/drawing/2014/main" id="{C7C07A94-8EEB-413C-ADF4-323D3A2A68F0}"/>
              </a:ext>
            </a:extLst>
          </p:cNvPr>
          <p:cNvPicPr>
            <a:picLocks noChangeAspect="1"/>
          </p:cNvPicPr>
          <p:nvPr/>
        </p:nvPicPr>
        <p:blipFill rotWithShape="1">
          <a:blip r:embed="rId5">
            <a:extLst>
              <a:ext uri="{28A0092B-C50C-407E-A947-70E740481C1C}">
                <a14:useLocalDpi xmlns:a14="http://schemas.microsoft.com/office/drawing/2010/main" val="0"/>
              </a:ext>
            </a:extLst>
          </a:blip>
          <a:srcRect l="38187" t="61006" r="28739" b="7072"/>
          <a:stretch/>
        </p:blipFill>
        <p:spPr>
          <a:xfrm>
            <a:off x="767408" y="3504971"/>
            <a:ext cx="5693764" cy="2948556"/>
          </a:xfrm>
          <a:prstGeom prst="rect">
            <a:avLst/>
          </a:prstGeom>
        </p:spPr>
      </p:pic>
      <p:pic>
        <p:nvPicPr>
          <p:cNvPr id="12" name="Picture 11">
            <a:extLst>
              <a:ext uri="{FF2B5EF4-FFF2-40B4-BE49-F238E27FC236}">
                <a16:creationId xmlns="" xmlns:a16="http://schemas.microsoft.com/office/drawing/2014/main" id="{AA11664E-2041-4C2B-A3E4-7FA066E63A84}"/>
              </a:ext>
            </a:extLst>
          </p:cNvPr>
          <p:cNvPicPr>
            <a:picLocks noChangeAspect="1"/>
          </p:cNvPicPr>
          <p:nvPr/>
        </p:nvPicPr>
        <p:blipFill rotWithShape="1">
          <a:blip r:embed="rId6"/>
          <a:srcRect t="32253"/>
          <a:stretch/>
        </p:blipFill>
        <p:spPr>
          <a:xfrm>
            <a:off x="8098641" y="2252929"/>
            <a:ext cx="3390112" cy="2043614"/>
          </a:xfrm>
          <a:prstGeom prst="rect">
            <a:avLst/>
          </a:prstGeom>
        </p:spPr>
      </p:pic>
      <p:pic>
        <p:nvPicPr>
          <p:cNvPr id="6" name="Picture 5">
            <a:extLst>
              <a:ext uri="{FF2B5EF4-FFF2-40B4-BE49-F238E27FC236}">
                <a16:creationId xmlns="" xmlns:a16="http://schemas.microsoft.com/office/drawing/2014/main" id="{48535BA1-051A-493B-A898-68363595FA36}"/>
              </a:ext>
            </a:extLst>
          </p:cNvPr>
          <p:cNvPicPr>
            <a:picLocks noChangeAspect="1"/>
          </p:cNvPicPr>
          <p:nvPr/>
        </p:nvPicPr>
        <p:blipFill rotWithShape="1">
          <a:blip r:embed="rId7">
            <a:extLst>
              <a:ext uri="{28A0092B-C50C-407E-A947-70E740481C1C}">
                <a14:useLocalDpi xmlns:a14="http://schemas.microsoft.com/office/drawing/2010/main" val="0"/>
              </a:ext>
            </a:extLst>
          </a:blip>
          <a:srcRect r="14979"/>
          <a:stretch/>
        </p:blipFill>
        <p:spPr>
          <a:xfrm>
            <a:off x="8081248" y="4296542"/>
            <a:ext cx="3407505" cy="2176526"/>
          </a:xfrm>
          <a:prstGeom prst="rect">
            <a:avLst/>
          </a:prstGeom>
        </p:spPr>
      </p:pic>
      <p:pic>
        <p:nvPicPr>
          <p:cNvPr id="14" name="Picture 13">
            <a:extLst>
              <a:ext uri="{FF2B5EF4-FFF2-40B4-BE49-F238E27FC236}">
                <a16:creationId xmlns="" xmlns:a16="http://schemas.microsoft.com/office/drawing/2014/main" id="{AF78501D-60B1-4703-A7D3-CB2A8964C7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04601" y="5667278"/>
            <a:ext cx="1452486" cy="818406"/>
          </a:xfrm>
          <a:prstGeom prst="rect">
            <a:avLst/>
          </a:prstGeom>
        </p:spPr>
      </p:pic>
      <p:pic>
        <p:nvPicPr>
          <p:cNvPr id="17" name="Picture 16" descr="A picture containing thing&#10;&#10;Description generated with high confidence">
            <a:extLst>
              <a:ext uri="{FF2B5EF4-FFF2-40B4-BE49-F238E27FC236}">
                <a16:creationId xmlns="" xmlns:a16="http://schemas.microsoft.com/office/drawing/2014/main" id="{32B5B8E7-4FD2-43B5-8F46-E5F319B5C8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6319" y="1567186"/>
            <a:ext cx="2524206" cy="685743"/>
          </a:xfrm>
          <a:prstGeom prst="rect">
            <a:avLst/>
          </a:prstGeom>
        </p:spPr>
      </p:pic>
    </p:spTree>
    <p:extLst>
      <p:ext uri="{BB962C8B-B14F-4D97-AF65-F5344CB8AC3E}">
        <p14:creationId xmlns:p14="http://schemas.microsoft.com/office/powerpoint/2010/main" val="1593422971"/>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22" presetClass="entr" presetSubtype="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right)">
                                      <p:cBhvr>
                                        <p:cTn id="10" dur="500"/>
                                        <p:tgtEl>
                                          <p:spTgt spid="17"/>
                                        </p:tgtEl>
                                      </p:cBhvr>
                                    </p:animEffect>
                                  </p:childTnLst>
                                </p:cTn>
                              </p:par>
                              <p:par>
                                <p:cTn id="11" presetID="22" presetClass="entr" presetSubtype="2"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right)">
                                      <p:cBhvr>
                                        <p:cTn id="13" dur="500"/>
                                        <p:tgtEl>
                                          <p:spTgt spid="12"/>
                                        </p:tgtEl>
                                      </p:cBhvr>
                                    </p:animEffect>
                                  </p:childTnLst>
                                </p:cTn>
                              </p:par>
                              <p:par>
                                <p:cTn id="14" presetID="22" presetClass="entr" presetSubtype="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22" presetClass="entr" presetSubtype="2"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21"/>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15" name="Picture 14" descr="A close up of a device&#10;&#10;Description generated with high confidence">
            <a:extLst>
              <a:ext uri="{FF2B5EF4-FFF2-40B4-BE49-F238E27FC236}">
                <a16:creationId xmlns="" xmlns:a16="http://schemas.microsoft.com/office/drawing/2014/main" id="{BA7421FE-C0CA-4D9B-81E1-26552F33DA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72" t="19279" r="23978" b="19760"/>
          <a:stretch/>
        </p:blipFill>
        <p:spPr>
          <a:xfrm>
            <a:off x="8989475" y="4251957"/>
            <a:ext cx="3153885" cy="2606042"/>
          </a:xfrm>
          <a:prstGeom prst="rect">
            <a:avLst/>
          </a:prstGeom>
        </p:spPr>
      </p:pic>
      <p:pic>
        <p:nvPicPr>
          <p:cNvPr id="17" name="Picture 16">
            <a:extLst>
              <a:ext uri="{FF2B5EF4-FFF2-40B4-BE49-F238E27FC236}">
                <a16:creationId xmlns="" xmlns:a16="http://schemas.microsoft.com/office/drawing/2014/main" id="{166C2E3A-F122-42DD-96F3-36B7A58E7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0774" y="321732"/>
            <a:ext cx="4811323" cy="3608493"/>
          </a:xfrm>
          <a:prstGeom prst="rect">
            <a:avLst/>
          </a:prstGeom>
        </p:spPr>
      </p:pic>
      <p:sp>
        <p:nvSpPr>
          <p:cNvPr id="39" name="Freeform 3">
            <a:extLst>
              <a:ext uri="{FF2B5EF4-FFF2-40B4-BE49-F238E27FC236}">
                <a16:creationId xmlns="" xmlns:a16="http://schemas.microsoft.com/office/drawing/2014/main" id="{F6429F11-64E2-4420-9B0C-F3F81BF0D15B}"/>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 name="Freeform 4">
            <a:extLst>
              <a:ext uri="{FF2B5EF4-FFF2-40B4-BE49-F238E27FC236}">
                <a16:creationId xmlns="" xmlns:a16="http://schemas.microsoft.com/office/drawing/2014/main" id="{62785A07-F203-435E-8E76-BB97680C2FCA}"/>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5" name="Picture 4">
            <a:extLst>
              <a:ext uri="{FF2B5EF4-FFF2-40B4-BE49-F238E27FC236}">
                <a16:creationId xmlns="" xmlns:a16="http://schemas.microsoft.com/office/drawing/2014/main" id="{AB1EBC56-5FB7-4B3B-B3CA-E69B659E7A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41" r="51174"/>
          <a:stretch/>
        </p:blipFill>
        <p:spPr>
          <a:xfrm>
            <a:off x="911424" y="5013176"/>
            <a:ext cx="1261399" cy="1501100"/>
          </a:xfrm>
          <a:prstGeom prst="rect">
            <a:avLst/>
          </a:prstGeom>
        </p:spPr>
      </p:pic>
      <p:sp>
        <p:nvSpPr>
          <p:cNvPr id="3" name="TextBox 2">
            <a:extLst>
              <a:ext uri="{FF2B5EF4-FFF2-40B4-BE49-F238E27FC236}">
                <a16:creationId xmlns="" xmlns:a16="http://schemas.microsoft.com/office/drawing/2014/main" id="{ED802434-FDD4-4102-8E3D-A17E04FF1C41}"/>
              </a:ext>
            </a:extLst>
          </p:cNvPr>
          <p:cNvSpPr txBox="1"/>
          <p:nvPr/>
        </p:nvSpPr>
        <p:spPr>
          <a:xfrm>
            <a:off x="804672" y="2600325"/>
            <a:ext cx="4948428" cy="26512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400">
                <a:solidFill>
                  <a:schemeClr val="bg1"/>
                </a:solidFill>
                <a:latin typeface="+mj-lt"/>
                <a:ea typeface="+mj-ea"/>
                <a:cs typeface="+mj-cs"/>
              </a:rPr>
              <a:t>Leadership for Workplace Innovation</a:t>
            </a:r>
          </a:p>
        </p:txBody>
      </p:sp>
    </p:spTree>
    <p:extLst>
      <p:ext uri="{BB962C8B-B14F-4D97-AF65-F5344CB8AC3E}">
        <p14:creationId xmlns:p14="http://schemas.microsoft.com/office/powerpoint/2010/main" val="988576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walk-on-ice.png"/>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t="10797" b="8633"/>
          <a:stretch>
            <a:fillRect/>
          </a:stretch>
        </p:blipFill>
        <p:spPr bwMode="auto">
          <a:xfrm>
            <a:off x="0" y="-306915"/>
            <a:ext cx="12192000" cy="7164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2"/>
          <p:cNvSpPr>
            <a:spLocks noGrp="1" noChangeArrowheads="1"/>
          </p:cNvSpPr>
          <p:nvPr>
            <p:ph type="title"/>
          </p:nvPr>
        </p:nvSpPr>
        <p:spPr>
          <a:xfrm>
            <a:off x="1103445" y="1356689"/>
            <a:ext cx="10653184" cy="1327151"/>
          </a:xfrm>
        </p:spPr>
        <p:txBody>
          <a:bodyPr rtlCol="0">
            <a:normAutofit fontScale="90000"/>
          </a:bodyPr>
          <a:lstStyle/>
          <a:p>
            <a:pPr algn="ctr">
              <a:defRPr/>
            </a:pPr>
            <a:r>
              <a:rPr lang="en-GB" altLang="en-US" sz="5300" b="1" dirty="0">
                <a:solidFill>
                  <a:schemeClr val="bg1"/>
                </a:solidFill>
                <a:effectLst>
                  <a:outerShdw blurRad="38100" dist="38100" dir="2700000" algn="tl">
                    <a:srgbClr val="000000">
                      <a:alpha val="43137"/>
                    </a:srgbClr>
                  </a:outerShdw>
                </a:effectLst>
                <a:latin typeface="Gotham Black" panose="02000603040000020004" pitchFamily="2" charset="0"/>
                <a:ea typeface="ＭＳ Ｐゴシック" panose="020B0600070205080204" pitchFamily="34" charset="-128"/>
                <a:cs typeface="Helvetica Neue Medium" charset="0"/>
              </a:rPr>
              <a:t>The past is an increasingly unreliable guide to the future</a:t>
            </a:r>
            <a:r>
              <a:rPr lang="en-GB" altLang="en-US" dirty="0">
                <a:ea typeface="ＭＳ Ｐゴシック" panose="020B0600070205080204" pitchFamily="34" charset="-128"/>
                <a:cs typeface="Helvetica Neue Medium" charset="0"/>
              </a:rPr>
              <a:t>			</a:t>
            </a:r>
          </a:p>
        </p:txBody>
      </p:sp>
      <p:sp>
        <p:nvSpPr>
          <p:cNvPr id="2" name="TextBox 1"/>
          <p:cNvSpPr txBox="1"/>
          <p:nvPr/>
        </p:nvSpPr>
        <p:spPr>
          <a:xfrm>
            <a:off x="1371600" y="3276601"/>
            <a:ext cx="8043333" cy="1015663"/>
          </a:xfrm>
          <a:prstGeom prst="rect">
            <a:avLst/>
          </a:prstGeom>
          <a:noFill/>
        </p:spPr>
        <p:txBody>
          <a:bodyPr>
            <a:spAutoFit/>
          </a:bodyPr>
          <a:lstStyle/>
          <a:p>
            <a:pPr>
              <a:defRPr/>
            </a:pPr>
            <a:endParaRPr lang="en-GB" sz="2400" b="1" dirty="0">
              <a:solidFill>
                <a:srgbClr val="8DC63F"/>
              </a:solidFill>
              <a:latin typeface="Palanquin Medium" panose="020B0004020203020204" pitchFamily="34" charset="0"/>
              <a:cs typeface="Palanquin Medium" panose="020B0004020203020204" pitchFamily="34" charset="0"/>
            </a:endParaRPr>
          </a:p>
          <a:p>
            <a:pPr>
              <a:defRPr/>
            </a:pPr>
            <a:r>
              <a:rPr lang="en-GB" sz="3600" b="1" dirty="0">
                <a:solidFill>
                  <a:prstClr val="white"/>
                </a:solidFill>
                <a:effectLst>
                  <a:outerShdw blurRad="38100" dist="38100" dir="2700000" algn="tl">
                    <a:srgbClr val="000000">
                      <a:alpha val="43137"/>
                    </a:srgbClr>
                  </a:outerShdw>
                </a:effectLst>
                <a:latin typeface="Palanquin Medium" panose="020B0004020203020204" pitchFamily="34" charset="0"/>
                <a:cs typeface="Palanquin Medium" panose="020B0004020203020204" pitchFamily="34" charset="0"/>
              </a:rPr>
              <a:t>Globalisation</a:t>
            </a:r>
          </a:p>
        </p:txBody>
      </p:sp>
      <p:sp>
        <p:nvSpPr>
          <p:cNvPr id="7" name="TextBox 6"/>
          <p:cNvSpPr txBox="1"/>
          <p:nvPr/>
        </p:nvSpPr>
        <p:spPr>
          <a:xfrm>
            <a:off x="2319867" y="4775201"/>
            <a:ext cx="9658351" cy="1015663"/>
          </a:xfrm>
          <a:prstGeom prst="rect">
            <a:avLst/>
          </a:prstGeom>
          <a:noFill/>
        </p:spPr>
        <p:txBody>
          <a:bodyPr>
            <a:spAutoFit/>
          </a:bodyPr>
          <a:lstStyle/>
          <a:p>
            <a:pPr>
              <a:defRPr/>
            </a:pPr>
            <a:endParaRPr lang="en-GB" sz="2400" b="1" dirty="0">
              <a:solidFill>
                <a:srgbClr val="8DC63F"/>
              </a:solidFill>
              <a:latin typeface="Palanquin Medium" panose="020B0004020203020204" pitchFamily="34" charset="0"/>
              <a:cs typeface="Palanquin Medium" panose="020B0004020203020204" pitchFamily="34" charset="0"/>
            </a:endParaRPr>
          </a:p>
          <a:p>
            <a:pPr algn="r">
              <a:defRPr/>
            </a:pPr>
            <a:r>
              <a:rPr lang="en-GB" sz="3600" b="1" dirty="0">
                <a:solidFill>
                  <a:prstClr val="white"/>
                </a:solidFill>
                <a:effectLst>
                  <a:outerShdw blurRad="38100" dist="38100" dir="2700000" algn="tl">
                    <a:srgbClr val="000000">
                      <a:alpha val="43137"/>
                    </a:srgbClr>
                  </a:outerShdw>
                </a:effectLst>
                <a:latin typeface="Palanquin Medium" panose="020B0004020203020204" pitchFamily="34" charset="0"/>
                <a:cs typeface="Palanquin Medium" panose="020B0004020203020204" pitchFamily="34" charset="0"/>
              </a:rPr>
              <a:t>Demographics</a:t>
            </a:r>
          </a:p>
        </p:txBody>
      </p:sp>
      <p:sp>
        <p:nvSpPr>
          <p:cNvPr id="8" name="TextBox 7"/>
          <p:cNvSpPr txBox="1"/>
          <p:nvPr/>
        </p:nvSpPr>
        <p:spPr>
          <a:xfrm>
            <a:off x="564091" y="4536412"/>
            <a:ext cx="9658349" cy="1015663"/>
          </a:xfrm>
          <a:prstGeom prst="rect">
            <a:avLst/>
          </a:prstGeom>
          <a:noFill/>
        </p:spPr>
        <p:txBody>
          <a:bodyPr>
            <a:spAutoFit/>
          </a:bodyPr>
          <a:lstStyle/>
          <a:p>
            <a:pPr>
              <a:defRPr/>
            </a:pPr>
            <a:endParaRPr lang="en-GB" sz="2400" b="1" dirty="0">
              <a:solidFill>
                <a:srgbClr val="8DC63F"/>
              </a:solidFill>
              <a:latin typeface="Palanquin Medium" panose="020B0004020203020204" pitchFamily="34" charset="0"/>
              <a:cs typeface="Palanquin Medium" panose="020B0004020203020204" pitchFamily="34" charset="0"/>
            </a:endParaRPr>
          </a:p>
          <a:p>
            <a:pPr>
              <a:defRPr/>
            </a:pPr>
            <a:r>
              <a:rPr lang="en-GB" sz="3600" b="1" dirty="0">
                <a:solidFill>
                  <a:prstClr val="white"/>
                </a:solidFill>
                <a:effectLst>
                  <a:outerShdw blurRad="38100" dist="38100" dir="2700000" algn="tl">
                    <a:srgbClr val="000000">
                      <a:alpha val="43137"/>
                    </a:srgbClr>
                  </a:outerShdw>
                </a:effectLst>
                <a:latin typeface="Palanquin Medium" panose="020B0004020203020204" pitchFamily="34" charset="0"/>
                <a:cs typeface="Palanquin Medium" panose="020B0004020203020204" pitchFamily="34" charset="0"/>
              </a:rPr>
              <a:t>Politics</a:t>
            </a:r>
          </a:p>
        </p:txBody>
      </p:sp>
      <p:sp>
        <p:nvSpPr>
          <p:cNvPr id="9" name="TextBox 8"/>
          <p:cNvSpPr txBox="1"/>
          <p:nvPr/>
        </p:nvSpPr>
        <p:spPr>
          <a:xfrm>
            <a:off x="8072967" y="3213101"/>
            <a:ext cx="9658351" cy="1015663"/>
          </a:xfrm>
          <a:prstGeom prst="rect">
            <a:avLst/>
          </a:prstGeom>
          <a:noFill/>
        </p:spPr>
        <p:txBody>
          <a:bodyPr>
            <a:spAutoFit/>
          </a:bodyPr>
          <a:lstStyle/>
          <a:p>
            <a:pPr>
              <a:defRPr/>
            </a:pPr>
            <a:endParaRPr lang="en-GB" sz="2400" b="1" dirty="0">
              <a:solidFill>
                <a:srgbClr val="8DC63F"/>
              </a:solidFill>
              <a:latin typeface="Palanquin Medium" panose="020B0004020203020204" pitchFamily="34" charset="0"/>
              <a:cs typeface="Palanquin Medium" panose="020B0004020203020204" pitchFamily="34" charset="0"/>
            </a:endParaRPr>
          </a:p>
          <a:p>
            <a:pPr>
              <a:defRPr/>
            </a:pPr>
            <a:r>
              <a:rPr lang="en-GB" sz="3600" b="1" dirty="0">
                <a:solidFill>
                  <a:prstClr val="white"/>
                </a:solidFill>
                <a:effectLst>
                  <a:outerShdw blurRad="38100" dist="38100" dir="2700000" algn="tl">
                    <a:srgbClr val="000000">
                      <a:alpha val="43137"/>
                    </a:srgbClr>
                  </a:outerShdw>
                </a:effectLst>
                <a:latin typeface="Palanquin Medium" panose="020B0004020203020204" pitchFamily="34" charset="0"/>
                <a:cs typeface="Palanquin Medium" panose="020B0004020203020204" pitchFamily="34" charset="0"/>
              </a:rPr>
              <a:t>Employment</a:t>
            </a:r>
          </a:p>
        </p:txBody>
      </p:sp>
      <p:sp>
        <p:nvSpPr>
          <p:cNvPr id="10" name="TextBox 9"/>
          <p:cNvSpPr txBox="1"/>
          <p:nvPr/>
        </p:nvSpPr>
        <p:spPr>
          <a:xfrm>
            <a:off x="2792942" y="5350532"/>
            <a:ext cx="6606117" cy="1015663"/>
          </a:xfrm>
          <a:prstGeom prst="rect">
            <a:avLst/>
          </a:prstGeom>
          <a:noFill/>
        </p:spPr>
        <p:txBody>
          <a:bodyPr>
            <a:spAutoFit/>
          </a:bodyPr>
          <a:lstStyle/>
          <a:p>
            <a:pPr>
              <a:defRPr/>
            </a:pPr>
            <a:endParaRPr lang="en-GB" sz="2400" b="1" dirty="0">
              <a:solidFill>
                <a:srgbClr val="8DC63F"/>
              </a:solidFill>
              <a:latin typeface="Palanquin Medium" panose="020B0004020203020204" pitchFamily="34" charset="0"/>
              <a:cs typeface="Palanquin Medium" panose="020B0004020203020204" pitchFamily="34" charset="0"/>
            </a:endParaRPr>
          </a:p>
          <a:p>
            <a:pPr algn="ctr">
              <a:defRPr/>
            </a:pPr>
            <a:r>
              <a:rPr lang="en-GB" sz="3600" b="1" dirty="0">
                <a:solidFill>
                  <a:prstClr val="white"/>
                </a:solidFill>
                <a:effectLst>
                  <a:outerShdw blurRad="38100" dist="38100" dir="2700000" algn="tl">
                    <a:srgbClr val="000000">
                      <a:alpha val="43137"/>
                    </a:srgbClr>
                  </a:outerShdw>
                </a:effectLst>
                <a:latin typeface="Palanquin Medium" panose="020B0004020203020204" pitchFamily="34" charset="0"/>
                <a:cs typeface="Palanquin Medium" panose="020B0004020203020204" pitchFamily="34" charset="0"/>
              </a:rPr>
              <a:t>Working</a:t>
            </a:r>
            <a:r>
              <a:rPr lang="en-GB" sz="3600" b="1" dirty="0">
                <a:solidFill>
                  <a:srgbClr val="00AEEF"/>
                </a:solidFill>
                <a:latin typeface="Palanquin Medium" panose="020B0004020203020204" pitchFamily="34" charset="0"/>
                <a:cs typeface="Palanquin Medium" panose="020B0004020203020204" pitchFamily="34" charset="0"/>
              </a:rPr>
              <a:t> </a:t>
            </a:r>
            <a:r>
              <a:rPr lang="en-GB" sz="3600" b="1" dirty="0">
                <a:solidFill>
                  <a:prstClr val="white"/>
                </a:solidFill>
                <a:effectLst>
                  <a:outerShdw blurRad="38100" dist="38100" dir="2700000" algn="tl">
                    <a:srgbClr val="000000">
                      <a:alpha val="43137"/>
                    </a:srgbClr>
                  </a:outerShdw>
                </a:effectLst>
                <a:latin typeface="Palanquin Medium" panose="020B0004020203020204" pitchFamily="34" charset="0"/>
                <a:cs typeface="Palanquin Medium" panose="020B0004020203020204" pitchFamily="34" charset="0"/>
              </a:rPr>
              <a:t>life</a:t>
            </a:r>
          </a:p>
        </p:txBody>
      </p:sp>
      <p:sp>
        <p:nvSpPr>
          <p:cNvPr id="11" name="TextBox 10"/>
          <p:cNvSpPr txBox="1"/>
          <p:nvPr/>
        </p:nvSpPr>
        <p:spPr>
          <a:xfrm>
            <a:off x="4347634" y="3890433"/>
            <a:ext cx="3496733" cy="1015663"/>
          </a:xfrm>
          <a:prstGeom prst="rect">
            <a:avLst/>
          </a:prstGeom>
          <a:noFill/>
        </p:spPr>
        <p:txBody>
          <a:bodyPr>
            <a:spAutoFit/>
          </a:bodyPr>
          <a:lstStyle/>
          <a:p>
            <a:pPr>
              <a:defRPr/>
            </a:pPr>
            <a:endParaRPr lang="en-GB" sz="2400" b="1" dirty="0">
              <a:solidFill>
                <a:srgbClr val="8DC63F"/>
              </a:solidFill>
              <a:latin typeface="Palanquin Medium" panose="020B0004020203020204" pitchFamily="34" charset="0"/>
              <a:cs typeface="Palanquin Medium" panose="020B0004020203020204" pitchFamily="34" charset="0"/>
            </a:endParaRPr>
          </a:p>
          <a:p>
            <a:pPr>
              <a:defRPr/>
            </a:pPr>
            <a:r>
              <a:rPr lang="en-GB" sz="3600" b="1" dirty="0">
                <a:solidFill>
                  <a:prstClr val="white"/>
                </a:solidFill>
                <a:effectLst>
                  <a:outerShdw blurRad="38100" dist="38100" dir="2700000" algn="tl">
                    <a:srgbClr val="000000">
                      <a:alpha val="43137"/>
                    </a:srgbClr>
                  </a:outerShdw>
                </a:effectLst>
                <a:latin typeface="Palanquin Medium" panose="020B0004020203020204" pitchFamily="34" charset="0"/>
                <a:cs typeface="Palanquin Medium" panose="020B0004020203020204" pitchFamily="34" charset="0"/>
              </a:rPr>
              <a:t>Climate Change</a:t>
            </a:r>
          </a:p>
        </p:txBody>
      </p:sp>
      <p:sp>
        <p:nvSpPr>
          <p:cNvPr id="12" name="TextBox 11"/>
          <p:cNvSpPr txBox="1"/>
          <p:nvPr/>
        </p:nvSpPr>
        <p:spPr>
          <a:xfrm>
            <a:off x="4887385" y="2633133"/>
            <a:ext cx="2584449" cy="1015663"/>
          </a:xfrm>
          <a:prstGeom prst="rect">
            <a:avLst/>
          </a:prstGeom>
          <a:noFill/>
        </p:spPr>
        <p:txBody>
          <a:bodyPr>
            <a:spAutoFit/>
          </a:bodyPr>
          <a:lstStyle/>
          <a:p>
            <a:pPr>
              <a:defRPr/>
            </a:pPr>
            <a:endParaRPr lang="en-GB" sz="2400" b="1" dirty="0">
              <a:solidFill>
                <a:srgbClr val="8DC63F"/>
              </a:solidFill>
              <a:latin typeface="Palanquin Medium" panose="020B0004020203020204" pitchFamily="34" charset="0"/>
              <a:cs typeface="Palanquin Medium" panose="020B0004020203020204" pitchFamily="34" charset="0"/>
            </a:endParaRPr>
          </a:p>
          <a:p>
            <a:pPr>
              <a:defRPr/>
            </a:pPr>
            <a:r>
              <a:rPr lang="en-GB" sz="3600" b="1" dirty="0">
                <a:solidFill>
                  <a:prstClr val="white"/>
                </a:solidFill>
                <a:effectLst>
                  <a:outerShdw blurRad="38100" dist="38100" dir="2700000" algn="tl">
                    <a:srgbClr val="000000">
                      <a:alpha val="43137"/>
                    </a:srgbClr>
                  </a:outerShdw>
                </a:effectLst>
                <a:latin typeface="Palanquin Medium" panose="020B0004020203020204" pitchFamily="34" charset="0"/>
                <a:cs typeface="Palanquin Medium" panose="020B0004020203020204" pitchFamily="34" charset="0"/>
              </a:rPr>
              <a:t>Technology</a:t>
            </a:r>
          </a:p>
        </p:txBody>
      </p:sp>
    </p:spTree>
    <p:extLst>
      <p:ext uri="{BB962C8B-B14F-4D97-AF65-F5344CB8AC3E}">
        <p14:creationId xmlns:p14="http://schemas.microsoft.com/office/powerpoint/2010/main" val="2718814337"/>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a4-landscape-crop.jpg"/>
          <p:cNvPicPr>
            <a:picLocks noChangeAspect="1"/>
          </p:cNvPicPr>
          <p:nvPr/>
        </p:nvPicPr>
        <p:blipFill rotWithShape="1">
          <a:blip r:embed="rId3">
            <a:extLst/>
          </a:blip>
          <a:srcRect l="-1" t="105" r="-99" b="20170"/>
          <a:stretch/>
        </p:blipFill>
        <p:spPr>
          <a:xfrm>
            <a:off x="-1" y="-63373"/>
            <a:ext cx="12204071" cy="6944008"/>
          </a:xfrm>
          <a:prstGeom prst="rect">
            <a:avLst/>
          </a:prstGeom>
          <a:ln w="12700">
            <a:miter lim="400000"/>
          </a:ln>
        </p:spPr>
      </p:pic>
      <p:pic>
        <p:nvPicPr>
          <p:cNvPr id="5" name="Picture 4" descr="C:\Users\Peter\UKWON_Shared\CURRENT PROJECTS\FRESH THINKING LABS\RM\Brand Pack\Logos\logo-white.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719" y="600892"/>
            <a:ext cx="2898140" cy="2024380"/>
          </a:xfrm>
          <a:prstGeom prst="rect">
            <a:avLst/>
          </a:prstGeom>
          <a:noFill/>
          <a:ln>
            <a:noFill/>
          </a:ln>
        </p:spPr>
      </p:pic>
      <p:sp>
        <p:nvSpPr>
          <p:cNvPr id="6" name="TextBox 7"/>
          <p:cNvSpPr txBox="1"/>
          <p:nvPr/>
        </p:nvSpPr>
        <p:spPr>
          <a:xfrm>
            <a:off x="356719" y="2487138"/>
            <a:ext cx="3921760" cy="847725"/>
          </a:xfrm>
          <a:prstGeom prst="rect">
            <a:avLst/>
          </a:prstGeom>
          <a:noFill/>
          <a:ln w="12700" cap="flat">
            <a:noFill/>
            <a:miter lim="400000"/>
          </a:ln>
          <a:effectLst/>
          <a:sp3d/>
        </p:spPr>
        <p:txBody>
          <a:bodyPr rot="0" spcFirstLastPara="1" vert="horz" wrap="square" lIns="50800" tIns="50800" rIns="50800" bIns="50800" numCol="1" spcCol="38100" rtlCol="0" anchor="ctr">
            <a:noAutofit/>
          </a:bodyPr>
          <a:lstStyle/>
          <a:p>
            <a:pPr hangingPunct="0">
              <a:spcAft>
                <a:spcPts val="0"/>
              </a:spcAft>
            </a:pPr>
            <a:r>
              <a:rPr lang="en-GB" sz="2000" i="1" dirty="0">
                <a:solidFill>
                  <a:srgbClr val="FFFFFF"/>
                </a:solidFill>
                <a:effectLst/>
                <a:latin typeface="Calibri" panose="020F0502020204030204" pitchFamily="34" charset="0"/>
                <a:ea typeface="Helvetica Light"/>
                <a:cs typeface="Calibri" panose="020F0502020204030204" pitchFamily="34" charset="0"/>
              </a:rPr>
              <a:t>ONLINE </a:t>
            </a:r>
            <a:r>
              <a:rPr lang="en-GB" sz="2000" dirty="0">
                <a:solidFill>
                  <a:srgbClr val="FFFFFF"/>
                </a:solidFill>
                <a:effectLst/>
                <a:latin typeface="Calibri" panose="020F0502020204030204" pitchFamily="34" charset="0"/>
                <a:ea typeface="Helvetica Light"/>
                <a:cs typeface="Calibri" panose="020F0502020204030204" pitchFamily="34" charset="0"/>
              </a:rPr>
              <a:t>AND</a:t>
            </a:r>
            <a:r>
              <a:rPr lang="en-GB" sz="2000" i="1" dirty="0">
                <a:solidFill>
                  <a:srgbClr val="FFFFFF"/>
                </a:solidFill>
                <a:effectLst/>
                <a:latin typeface="Calibri" panose="020F0502020204030204" pitchFamily="34" charset="0"/>
                <a:ea typeface="Helvetica Light"/>
                <a:cs typeface="Calibri" panose="020F0502020204030204" pitchFamily="34" charset="0"/>
              </a:rPr>
              <a:t> IN PERSON</a:t>
            </a:r>
            <a:endParaRPr lang="en-GB" sz="1200" dirty="0">
              <a:effectLst/>
              <a:latin typeface="Times New Roman" panose="02020603050405020304" pitchFamily="18" charset="0"/>
              <a:ea typeface="Times New Roman" panose="02020603050405020304" pitchFamily="18" charset="0"/>
            </a:endParaRPr>
          </a:p>
        </p:txBody>
      </p:sp>
      <p:sp>
        <p:nvSpPr>
          <p:cNvPr id="7" name="Shape 122"/>
          <p:cNvSpPr/>
          <p:nvPr/>
        </p:nvSpPr>
        <p:spPr>
          <a:xfrm>
            <a:off x="356719" y="5018613"/>
            <a:ext cx="6838950" cy="1476375"/>
          </a:xfrm>
          <a:prstGeom prst="rect">
            <a:avLst/>
          </a:prstGeom>
          <a:ln w="12700">
            <a:miter lim="400000"/>
          </a:ln>
          <a:extLst>
            <a:ext uri="{C572A759-6A51-4108-AA02-DFA0A04FC94B}">
              <ma14:wrappingTextBoxFlag xmlns:lc="http://schemas.openxmlformats.org/drawingml/2006/lockedCanvas" xmlns:ma14="http://schemas.microsoft.com/office/mac/drawingml/2011/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val="1"/>
            </a:ext>
          </a:extLst>
        </p:spPr>
        <p:txBody>
          <a:bodyPr wrap="square" lIns="50800" tIns="50800" rIns="50800" bIns="50800" anchor="ctr">
            <a:noAutofit/>
          </a:bodyPr>
          <a:lstStyle/>
          <a:p>
            <a:pPr hangingPunct="0">
              <a:lnSpc>
                <a:spcPct val="90000"/>
              </a:lnSpc>
              <a:spcAft>
                <a:spcPts val="0"/>
              </a:spcAft>
            </a:pPr>
            <a:r>
              <a:rPr lang="en-GB" sz="2400" dirty="0">
                <a:solidFill>
                  <a:srgbClr val="FFFFFF"/>
                </a:solidFill>
                <a:effectLst/>
                <a:latin typeface="Palanquin ExtraLight" panose="020B0004020203020204" pitchFamily="34" charset="0"/>
                <a:ea typeface="Palanquin ExtraLight" panose="020B0004020203020204" pitchFamily="34" charset="0"/>
              </a:rPr>
              <a:t>Your pathway to the best workplace practices</a:t>
            </a:r>
            <a:br>
              <a:rPr lang="en-GB" sz="2400" dirty="0">
                <a:solidFill>
                  <a:srgbClr val="FFFFFF"/>
                </a:solidFill>
                <a:effectLst/>
                <a:latin typeface="Palanquin ExtraLight" panose="020B0004020203020204" pitchFamily="34" charset="0"/>
                <a:ea typeface="Palanquin ExtraLight" panose="020B0004020203020204" pitchFamily="34" charset="0"/>
              </a:rPr>
            </a:br>
            <a:r>
              <a:rPr lang="en-GB" sz="2400" dirty="0">
                <a:solidFill>
                  <a:srgbClr val="FFFFFF"/>
                </a:solidFill>
                <a:effectLst/>
                <a:latin typeface="Palanquin ExtraLight" panose="020B0004020203020204" pitchFamily="34" charset="0"/>
                <a:ea typeface="Palanquin ExtraLight" panose="020B0004020203020204" pitchFamily="34" charset="0"/>
              </a:rPr>
              <a:t>and latest thinking from across Europe and beyond</a:t>
            </a:r>
          </a:p>
          <a:p>
            <a:pPr hangingPunct="0">
              <a:lnSpc>
                <a:spcPct val="90000"/>
              </a:lnSpc>
              <a:spcAft>
                <a:spcPts val="0"/>
              </a:spcAft>
            </a:pPr>
            <a:endParaRPr lang="en-GB" sz="2400" dirty="0">
              <a:solidFill>
                <a:srgbClr val="FFFFFF"/>
              </a:solidFill>
              <a:latin typeface="Palanquin ExtraLight" panose="020B0004020203020204" pitchFamily="34" charset="0"/>
              <a:ea typeface="Times New Roman" panose="02020603050405020304" pitchFamily="18" charset="0"/>
            </a:endParaRPr>
          </a:p>
          <a:p>
            <a:pPr hangingPunct="0">
              <a:lnSpc>
                <a:spcPct val="90000"/>
              </a:lnSpc>
              <a:spcAft>
                <a:spcPts val="0"/>
              </a:spcAft>
            </a:pPr>
            <a:r>
              <a:rPr lang="en-GB" sz="2400" dirty="0">
                <a:solidFill>
                  <a:srgbClr val="FFFFFF"/>
                </a:solidFill>
                <a:effectLst/>
                <a:latin typeface="Palanquin ExtraLight" panose="020B0004020203020204" pitchFamily="34" charset="0"/>
                <a:ea typeface="Times New Roman" panose="02020603050405020304" pitchFamily="18" charset="0"/>
              </a:rPr>
              <a:t>www.freshthinkinglabs.com</a:t>
            </a:r>
            <a:endParaRPr lang="en-GB"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59775484"/>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F0916F80-A277-4D12-A7B7-4A17196DD1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23558"/>
          <a:stretch/>
        </p:blipFill>
        <p:spPr>
          <a:xfrm>
            <a:off x="0" y="-87962"/>
            <a:ext cx="12207622" cy="6957392"/>
          </a:xfrm>
          <a:prstGeom prst="rect">
            <a:avLst/>
          </a:prstGeom>
        </p:spPr>
      </p:pic>
      <p:sp>
        <p:nvSpPr>
          <p:cNvPr id="2" name="TextBox 1"/>
          <p:cNvSpPr txBox="1"/>
          <p:nvPr/>
        </p:nvSpPr>
        <p:spPr>
          <a:xfrm>
            <a:off x="0" y="6093296"/>
            <a:ext cx="12192000" cy="646331"/>
          </a:xfrm>
          <a:prstGeom prst="rect">
            <a:avLst/>
          </a:prstGeom>
          <a:solidFill>
            <a:srgbClr val="152D3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Gotham Black" panose="02000603040000020004" pitchFamily="2" charset="0"/>
              </a:rPr>
              <a:t>Innovation</a:t>
            </a:r>
          </a:p>
        </p:txBody>
      </p:sp>
      <p:sp>
        <p:nvSpPr>
          <p:cNvPr id="3" name="TextBox 2"/>
          <p:cNvSpPr txBox="1"/>
          <p:nvPr/>
        </p:nvSpPr>
        <p:spPr>
          <a:xfrm>
            <a:off x="3360174" y="2171342"/>
            <a:ext cx="5471652"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75%</a:t>
            </a:r>
          </a:p>
        </p:txBody>
      </p:sp>
    </p:spTree>
    <p:extLst>
      <p:ext uri="{BB962C8B-B14F-4D97-AF65-F5344CB8AC3E}">
        <p14:creationId xmlns:p14="http://schemas.microsoft.com/office/powerpoint/2010/main" val="326808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3647EFAE-EEF0-4E8F-94CC-328F4AEB33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23558"/>
          <a:stretch/>
        </p:blipFill>
        <p:spPr>
          <a:xfrm>
            <a:off x="-9062" y="-99392"/>
            <a:ext cx="12207622" cy="6957392"/>
          </a:xfrm>
          <a:prstGeom prst="rect">
            <a:avLst/>
          </a:prstGeom>
        </p:spPr>
      </p:pic>
      <p:sp>
        <p:nvSpPr>
          <p:cNvPr id="2" name="TextBox 1"/>
          <p:cNvSpPr txBox="1"/>
          <p:nvPr/>
        </p:nvSpPr>
        <p:spPr>
          <a:xfrm>
            <a:off x="0" y="6074689"/>
            <a:ext cx="12192000" cy="646331"/>
          </a:xfrm>
          <a:prstGeom prst="rect">
            <a:avLst/>
          </a:prstGeom>
          <a:solidFill>
            <a:srgbClr val="152D3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Gotham Black" panose="02000603040000020004" pitchFamily="2" charset="0"/>
              </a:rPr>
              <a:t>Enhancing Performance </a:t>
            </a:r>
            <a:r>
              <a:rPr kumimoji="0" lang="en-GB" sz="3600" b="1" i="0" u="sng" strike="noStrike" kern="1200" cap="none" spc="0" normalizeH="0" baseline="0" noProof="0" dirty="0">
                <a:ln>
                  <a:noFill/>
                </a:ln>
                <a:solidFill>
                  <a:prstClr val="white"/>
                </a:solidFill>
                <a:effectLst/>
                <a:uLnTx/>
                <a:uFillTx/>
                <a:latin typeface="Gotham Black" panose="02000603040000020004" pitchFamily="2" charset="0"/>
              </a:rPr>
              <a:t>and</a:t>
            </a:r>
            <a:r>
              <a:rPr kumimoji="0" lang="en-GB" sz="3600" b="1" i="0" u="none" strike="noStrike" kern="1200" cap="none" spc="0" normalizeH="0" baseline="0" noProof="0" dirty="0">
                <a:ln>
                  <a:noFill/>
                </a:ln>
                <a:solidFill>
                  <a:prstClr val="white"/>
                </a:solidFill>
                <a:effectLst/>
                <a:uLnTx/>
                <a:uFillTx/>
                <a:latin typeface="Gotham Black" panose="02000603040000020004" pitchFamily="2" charset="0"/>
              </a:rPr>
              <a:t> Health</a:t>
            </a:r>
          </a:p>
        </p:txBody>
      </p:sp>
      <p:sp>
        <p:nvSpPr>
          <p:cNvPr id="8" name="Rectangle 7"/>
          <p:cNvSpPr/>
          <p:nvPr/>
        </p:nvSpPr>
        <p:spPr>
          <a:xfrm>
            <a:off x="81770" y="4822992"/>
            <a:ext cx="12044081" cy="120032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Workplace changes in which employees play an active role lead to a convergence between high performance and high quality of working life, including enhanced health and well-being (Ramstad, 2009)</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73957" y="1341647"/>
            <a:ext cx="12044081" cy="120032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 Sweden, firms using participative forms of work organisation were more productive (+20-60%), showed a much lower rate of personnel turnover (-21%), and a lower rate of absence due to illness (-24%) compared with traditionally organised enterprises.</a:t>
            </a:r>
          </a:p>
        </p:txBody>
      </p:sp>
      <p:sp>
        <p:nvSpPr>
          <p:cNvPr id="10" name="Rectangle 9"/>
          <p:cNvSpPr/>
          <p:nvPr/>
        </p:nvSpPr>
        <p:spPr>
          <a:xfrm>
            <a:off x="73958" y="70664"/>
            <a:ext cx="12044081" cy="120032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Survey of 6000 European workplaces: of firms which implemented self-managed teams, 68 per cent enjoyed reductions in costs, 87 per cent reported reduced throughput times, 98 per cent improved products and services, and 85 per cent increased sales.</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p:cNvSpPr/>
          <p:nvPr/>
        </p:nvSpPr>
        <p:spPr>
          <a:xfrm>
            <a:off x="72709" y="2609290"/>
            <a:ext cx="12044081" cy="120032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Job design, teamworking, involvement in innovation and improvement, and employee voice all associated with improved well-being and health outcomes, especially when combined (Wood &amp; </a:t>
            </a: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Menenzes</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2011).</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81770" y="3894632"/>
            <a:ext cx="12044081" cy="83099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Job design, employee participation and management culture are amongst the most significant influences on health and well-being (Acas 2014; NICE, 2013)</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95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22"/>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9" name="Picture 8" descr="A picture containing indoor&#10;&#10;Description generated with very high confidence">
            <a:extLst>
              <a:ext uri="{FF2B5EF4-FFF2-40B4-BE49-F238E27FC236}">
                <a16:creationId xmlns="" xmlns:a16="http://schemas.microsoft.com/office/drawing/2014/main" id="{2AA5D0DC-04FD-4B00-A915-BD389FE33A2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67401" y="450884"/>
            <a:ext cx="5848350" cy="3903774"/>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8691953" y="4610100"/>
            <a:ext cx="1593563" cy="1949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Freeform 3"/>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1" name="Freeform 4"/>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Rectangle 2"/>
          <p:cNvSpPr txBox="1">
            <a:spLocks/>
          </p:cNvSpPr>
          <p:nvPr/>
        </p:nvSpPr>
        <p:spPr bwMode="auto">
          <a:xfrm>
            <a:off x="804672" y="2600325"/>
            <a:ext cx="4948428" cy="2651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eaLnBrk="0" hangingPunct="0">
              <a:tabLst>
                <a:tab pos="1703388" algn="l"/>
                <a:tab pos="2063750" algn="l"/>
              </a:tabLst>
              <a:defRPr>
                <a:solidFill>
                  <a:schemeClr val="tx1"/>
                </a:solidFill>
                <a:latin typeface="Cambria" panose="02040503050406030204" pitchFamily="18" charset="0"/>
                <a:ea typeface="ＭＳ Ｐゴシック" panose="020B0600070205080204" pitchFamily="34" charset="-128"/>
              </a:defRPr>
            </a:lvl1pPr>
            <a:lvl2pPr marL="742950" indent="-285750" eaLnBrk="0" hangingPunct="0">
              <a:tabLst>
                <a:tab pos="1703388" algn="l"/>
                <a:tab pos="2063750" algn="l"/>
              </a:tabLst>
              <a:defRPr>
                <a:solidFill>
                  <a:schemeClr val="tx1"/>
                </a:solidFill>
                <a:latin typeface="Cambria" panose="02040503050406030204" pitchFamily="18" charset="0"/>
                <a:ea typeface="ＭＳ Ｐゴシック" panose="020B0600070205080204" pitchFamily="34" charset="-128"/>
              </a:defRPr>
            </a:lvl2pPr>
            <a:lvl3pPr marL="1143000" indent="-228600" eaLnBrk="0" hangingPunct="0">
              <a:tabLst>
                <a:tab pos="1703388" algn="l"/>
                <a:tab pos="2063750" algn="l"/>
              </a:tabLst>
              <a:defRPr>
                <a:solidFill>
                  <a:schemeClr val="tx1"/>
                </a:solidFill>
                <a:latin typeface="Cambria" panose="02040503050406030204" pitchFamily="18" charset="0"/>
                <a:ea typeface="ＭＳ Ｐゴシック" panose="020B0600070205080204" pitchFamily="34" charset="-128"/>
              </a:defRPr>
            </a:lvl3pPr>
            <a:lvl4pPr marL="1600200" indent="-228600" eaLnBrk="0" hangingPunct="0">
              <a:tabLst>
                <a:tab pos="1703388" algn="l"/>
                <a:tab pos="2063750" algn="l"/>
              </a:tabLst>
              <a:defRPr>
                <a:solidFill>
                  <a:schemeClr val="tx1"/>
                </a:solidFill>
                <a:latin typeface="Cambria" panose="02040503050406030204" pitchFamily="18" charset="0"/>
                <a:ea typeface="ＭＳ Ｐゴシック" panose="020B0600070205080204" pitchFamily="34" charset="-128"/>
              </a:defRPr>
            </a:lvl4pPr>
            <a:lvl5pPr marL="2057400" indent="-228600" eaLnBrk="0" hangingPunct="0">
              <a:tabLst>
                <a:tab pos="1703388" algn="l"/>
                <a:tab pos="2063750" algn="l"/>
              </a:tabLst>
              <a:defRPr>
                <a:solidFill>
                  <a:schemeClr val="tx1"/>
                </a:solidFill>
                <a:latin typeface="Cambria" panose="02040503050406030204" pitchFamily="18" charset="0"/>
                <a:ea typeface="ＭＳ Ｐゴシック" panose="020B0600070205080204" pitchFamily="34" charset="-128"/>
              </a:defRPr>
            </a:lvl5pPr>
            <a:lvl6pPr marL="2514600" indent="-228600" eaLnBrk="0" fontAlgn="base" hangingPunct="0">
              <a:spcBef>
                <a:spcPct val="0"/>
              </a:spcBef>
              <a:spcAft>
                <a:spcPct val="0"/>
              </a:spcAft>
              <a:tabLst>
                <a:tab pos="1703388" algn="l"/>
                <a:tab pos="2063750" algn="l"/>
              </a:tabLst>
              <a:defRPr>
                <a:solidFill>
                  <a:schemeClr val="tx1"/>
                </a:solidFill>
                <a:latin typeface="Cambria" panose="02040503050406030204" pitchFamily="18" charset="0"/>
                <a:ea typeface="ＭＳ Ｐゴシック" panose="020B0600070205080204" pitchFamily="34" charset="-128"/>
              </a:defRPr>
            </a:lvl6pPr>
            <a:lvl7pPr marL="2971800" indent="-228600" eaLnBrk="0" fontAlgn="base" hangingPunct="0">
              <a:spcBef>
                <a:spcPct val="0"/>
              </a:spcBef>
              <a:spcAft>
                <a:spcPct val="0"/>
              </a:spcAft>
              <a:tabLst>
                <a:tab pos="1703388" algn="l"/>
                <a:tab pos="2063750" algn="l"/>
              </a:tabLst>
              <a:defRPr>
                <a:solidFill>
                  <a:schemeClr val="tx1"/>
                </a:solidFill>
                <a:latin typeface="Cambria" panose="02040503050406030204" pitchFamily="18" charset="0"/>
                <a:ea typeface="ＭＳ Ｐゴシック" panose="020B0600070205080204" pitchFamily="34" charset="-128"/>
              </a:defRPr>
            </a:lvl7pPr>
            <a:lvl8pPr marL="3429000" indent="-228600" eaLnBrk="0" fontAlgn="base" hangingPunct="0">
              <a:spcBef>
                <a:spcPct val="0"/>
              </a:spcBef>
              <a:spcAft>
                <a:spcPct val="0"/>
              </a:spcAft>
              <a:tabLst>
                <a:tab pos="1703388" algn="l"/>
                <a:tab pos="2063750" algn="l"/>
              </a:tabLst>
              <a:defRPr>
                <a:solidFill>
                  <a:schemeClr val="tx1"/>
                </a:solidFill>
                <a:latin typeface="Cambria" panose="02040503050406030204" pitchFamily="18" charset="0"/>
                <a:ea typeface="ＭＳ Ｐゴシック" panose="020B0600070205080204" pitchFamily="34" charset="-128"/>
              </a:defRPr>
            </a:lvl8pPr>
            <a:lvl9pPr marL="3886200" indent="-228600" eaLnBrk="0" fontAlgn="base" hangingPunct="0">
              <a:spcBef>
                <a:spcPct val="0"/>
              </a:spcBef>
              <a:spcAft>
                <a:spcPct val="0"/>
              </a:spcAft>
              <a:tabLst>
                <a:tab pos="1703388" algn="l"/>
                <a:tab pos="2063750" algn="l"/>
              </a:tabLst>
              <a:defRPr>
                <a:solidFill>
                  <a:schemeClr val="tx1"/>
                </a:solidFill>
                <a:latin typeface="Cambria" panose="02040503050406030204" pitchFamily="18" charset="0"/>
                <a:ea typeface="ＭＳ Ｐゴシック" panose="020B0600070205080204" pitchFamily="34" charset="-128"/>
              </a:defRPr>
            </a:lvl9pPr>
          </a:lstStyle>
          <a:p>
            <a:pPr eaLnBrk="1" hangingPunct="1">
              <a:lnSpc>
                <a:spcPct val="90000"/>
              </a:lnSpc>
              <a:spcBef>
                <a:spcPct val="0"/>
              </a:spcBef>
              <a:spcAft>
                <a:spcPts val="600"/>
              </a:spcAft>
              <a:defRPr/>
            </a:pPr>
            <a:r>
              <a:rPr lang="en-US" altLang="en-US" sz="4200" b="1" dirty="0">
                <a:solidFill>
                  <a:schemeClr val="bg1"/>
                </a:solidFill>
                <a:latin typeface="Gotham Black" panose="02000603040000020004" pitchFamily="2" charset="0"/>
                <a:ea typeface="+mj-ea"/>
                <a:cs typeface="+mj-cs"/>
              </a:rPr>
              <a:t>Beyond the fragments</a:t>
            </a:r>
          </a:p>
          <a:p>
            <a:pPr eaLnBrk="1" hangingPunct="1">
              <a:lnSpc>
                <a:spcPct val="90000"/>
              </a:lnSpc>
              <a:spcBef>
                <a:spcPct val="0"/>
              </a:spcBef>
              <a:spcAft>
                <a:spcPts val="600"/>
              </a:spcAft>
              <a:defRPr/>
            </a:pPr>
            <a:endParaRPr lang="en-US" altLang="en-US" sz="4200" b="1" dirty="0">
              <a:solidFill>
                <a:schemeClr val="bg1"/>
              </a:solidFill>
              <a:latin typeface="+mj-lt"/>
              <a:ea typeface="+mj-ea"/>
              <a:cs typeface="+mj-cs"/>
            </a:endParaRPr>
          </a:p>
          <a:p>
            <a:pPr eaLnBrk="1" hangingPunct="1">
              <a:lnSpc>
                <a:spcPct val="90000"/>
              </a:lnSpc>
              <a:spcBef>
                <a:spcPct val="0"/>
              </a:spcBef>
              <a:spcAft>
                <a:spcPts val="600"/>
              </a:spcAft>
              <a:defRPr/>
            </a:pPr>
            <a:r>
              <a:rPr lang="en-US" altLang="en-US" sz="4200" b="1" dirty="0">
                <a:solidFill>
                  <a:schemeClr val="bg1"/>
                </a:solidFill>
                <a:latin typeface="+mj-lt"/>
                <a:ea typeface="+mj-ea"/>
                <a:cs typeface="+mj-cs"/>
              </a:rPr>
              <a:t>	</a:t>
            </a:r>
          </a:p>
        </p:txBody>
      </p:sp>
    </p:spTree>
    <p:extLst>
      <p:ext uri="{BB962C8B-B14F-4D97-AF65-F5344CB8AC3E}">
        <p14:creationId xmlns:p14="http://schemas.microsoft.com/office/powerpoint/2010/main" val="4192429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a:extLst>
              <a:ext uri="{FF2B5EF4-FFF2-40B4-BE49-F238E27FC236}">
                <a16:creationId xmlns="" xmlns:a16="http://schemas.microsoft.com/office/drawing/2014/main" id="{E49C9018-C8B0-4399-A448-2E5305392D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836" b="9659"/>
          <a:stretch/>
        </p:blipFill>
        <p:spPr>
          <a:xfrm>
            <a:off x="20" y="10"/>
            <a:ext cx="12191980" cy="6857990"/>
          </a:xfrm>
          <a:prstGeom prst="rect">
            <a:avLst/>
          </a:prstGeom>
        </p:spPr>
      </p:pic>
      <p:sp>
        <p:nvSpPr>
          <p:cNvPr id="10" name="TextBox 1">
            <a:extLst>
              <a:ext uri="{FF2B5EF4-FFF2-40B4-BE49-F238E27FC236}">
                <a16:creationId xmlns="" xmlns:a16="http://schemas.microsoft.com/office/drawing/2014/main" id="{8FE8174F-8CBE-47C8-800C-71E1C00534FB}"/>
              </a:ext>
            </a:extLst>
          </p:cNvPr>
          <p:cNvSpPr txBox="1">
            <a:spLocks noChangeArrowheads="1"/>
          </p:cNvSpPr>
          <p:nvPr/>
        </p:nvSpPr>
        <p:spPr bwMode="auto">
          <a:xfrm>
            <a:off x="1524000" y="5877272"/>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3600" dirty="0">
                <a:solidFill>
                  <a:srgbClr val="76ADC1"/>
                </a:solidFill>
                <a:latin typeface="Palanquin Medium" panose="020B0004020203020204" pitchFamily="34" charset="0"/>
                <a:cs typeface="Palanquin Medium" panose="020B0004020203020204" pitchFamily="34" charset="0"/>
              </a:rPr>
              <a:t>DEFINING</a:t>
            </a:r>
            <a:r>
              <a:rPr lang="en-GB" altLang="en-US" sz="3600" dirty="0">
                <a:solidFill>
                  <a:srgbClr val="9E9E9E"/>
                </a:solidFill>
                <a:latin typeface="Palanquin Medium" panose="020B0004020203020204" pitchFamily="34" charset="0"/>
                <a:cs typeface="Palanquin Medium" panose="020B0004020203020204" pitchFamily="34" charset="0"/>
              </a:rPr>
              <a:t> </a:t>
            </a:r>
            <a:r>
              <a:rPr lang="en-GB" altLang="en-US" sz="3600" dirty="0">
                <a:solidFill>
                  <a:schemeClr val="tx1">
                    <a:lumMod val="85000"/>
                    <a:lumOff val="15000"/>
                  </a:schemeClr>
                </a:solidFill>
                <a:latin typeface="Palanquin Medium" panose="020B0004020203020204" pitchFamily="34" charset="0"/>
                <a:cs typeface="Palanquin Medium" panose="020B0004020203020204" pitchFamily="34" charset="0"/>
              </a:rPr>
              <a:t>WORKPLACE INNOVATION</a:t>
            </a:r>
            <a:endParaRPr lang="en-GB" altLang="en-US" sz="3600" dirty="0">
              <a:solidFill>
                <a:srgbClr val="9E9E9E"/>
              </a:solidFill>
              <a:latin typeface="Palanquin Medium" panose="020B0004020203020204" pitchFamily="34" charset="0"/>
              <a:cs typeface="Palanquin Medium" panose="020B0004020203020204" pitchFamily="34" charset="0"/>
            </a:endParaRPr>
          </a:p>
        </p:txBody>
      </p:sp>
    </p:spTree>
    <p:extLst>
      <p:ext uri="{BB962C8B-B14F-4D97-AF65-F5344CB8AC3E}">
        <p14:creationId xmlns:p14="http://schemas.microsoft.com/office/powerpoint/2010/main" val="386525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outer-big.png"/>
          <p:cNvPicPr>
            <a:picLocks noChangeAspect="1"/>
          </p:cNvPicPr>
          <p:nvPr/>
        </p:nvPicPr>
        <p:blipFill>
          <a:blip r:embed="rId3" cstate="print"/>
          <a:stretch>
            <a:fillRect/>
          </a:stretch>
        </p:blipFill>
        <p:spPr>
          <a:xfrm>
            <a:off x="2368306" y="-200081"/>
            <a:ext cx="7500990" cy="7415295"/>
          </a:xfrm>
          <a:prstGeom prst="rect">
            <a:avLst/>
          </a:prstGeom>
        </p:spPr>
      </p:pic>
      <p:pic>
        <p:nvPicPr>
          <p:cNvPr id="18" name="Picture 17" descr="inner-big.png"/>
          <p:cNvPicPr>
            <a:picLocks noChangeAspect="1"/>
          </p:cNvPicPr>
          <p:nvPr/>
        </p:nvPicPr>
        <p:blipFill>
          <a:blip r:embed="rId4" cstate="print"/>
          <a:stretch>
            <a:fillRect/>
          </a:stretch>
        </p:blipFill>
        <p:spPr>
          <a:xfrm>
            <a:off x="2368306" y="-200081"/>
            <a:ext cx="7500990" cy="7415295"/>
          </a:xfrm>
          <a:prstGeom prst="rect">
            <a:avLst/>
          </a:prstGeom>
        </p:spPr>
      </p:pic>
      <p:pic>
        <p:nvPicPr>
          <p:cNvPr id="3" name="Picture 2">
            <a:extLst>
              <a:ext uri="{FF2B5EF4-FFF2-40B4-BE49-F238E27FC236}">
                <a16:creationId xmlns="" xmlns:a16="http://schemas.microsoft.com/office/drawing/2014/main" id="{7264F309-ECB7-45B5-A1AB-126D1875AE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179" t="17470" r="28345" b="16142"/>
          <a:stretch/>
        </p:blipFill>
        <p:spPr>
          <a:xfrm>
            <a:off x="335360" y="260648"/>
            <a:ext cx="1569016" cy="16561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4)">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yellow-ring.png"/>
          <p:cNvPicPr>
            <a:picLocks noChangeAspect="1"/>
          </p:cNvPicPr>
          <p:nvPr/>
        </p:nvPicPr>
        <p:blipFill>
          <a:blip r:embed="rId3" cstate="print"/>
          <a:stretch>
            <a:fillRect/>
          </a:stretch>
        </p:blipFill>
        <p:spPr>
          <a:xfrm>
            <a:off x="4533425" y="2340238"/>
            <a:ext cx="3195066" cy="2237613"/>
          </a:xfrm>
          <a:prstGeom prst="rect">
            <a:avLst/>
          </a:prstGeom>
        </p:spPr>
      </p:pic>
      <p:pic>
        <p:nvPicPr>
          <p:cNvPr id="13" name="Picture 12" descr="cyan-ring.png"/>
          <p:cNvPicPr>
            <a:picLocks noChangeAspect="1"/>
          </p:cNvPicPr>
          <p:nvPr/>
        </p:nvPicPr>
        <p:blipFill>
          <a:blip r:embed="rId4" cstate="print"/>
          <a:stretch>
            <a:fillRect/>
          </a:stretch>
        </p:blipFill>
        <p:spPr>
          <a:xfrm>
            <a:off x="4533425" y="2376241"/>
            <a:ext cx="3195066" cy="2237613"/>
          </a:xfrm>
          <a:prstGeom prst="rect">
            <a:avLst/>
          </a:prstGeom>
        </p:spPr>
      </p:pic>
      <p:pic>
        <p:nvPicPr>
          <p:cNvPr id="10" name="Picture 9" descr="leadership.png"/>
          <p:cNvPicPr>
            <a:picLocks noChangeAspect="1"/>
          </p:cNvPicPr>
          <p:nvPr/>
        </p:nvPicPr>
        <p:blipFill>
          <a:blip r:embed="rId5"/>
          <a:stretch>
            <a:fillRect/>
          </a:stretch>
        </p:blipFill>
        <p:spPr>
          <a:xfrm>
            <a:off x="3403304" y="4658782"/>
            <a:ext cx="1385879" cy="1385879"/>
          </a:xfrm>
          <a:prstGeom prst="rect">
            <a:avLst/>
          </a:prstGeom>
        </p:spPr>
      </p:pic>
      <p:pic>
        <p:nvPicPr>
          <p:cNvPr id="11" name="Picture 10" descr="procedures.png"/>
          <p:cNvPicPr>
            <a:picLocks noChangeAspect="1"/>
          </p:cNvPicPr>
          <p:nvPr/>
        </p:nvPicPr>
        <p:blipFill>
          <a:blip r:embed="rId6"/>
          <a:stretch>
            <a:fillRect/>
          </a:stretch>
        </p:blipFill>
        <p:spPr>
          <a:xfrm>
            <a:off x="7436906" y="4645994"/>
            <a:ext cx="1385879" cy="1385879"/>
          </a:xfrm>
          <a:prstGeom prst="rect">
            <a:avLst/>
          </a:prstGeom>
        </p:spPr>
      </p:pic>
      <p:pic>
        <p:nvPicPr>
          <p:cNvPr id="9" name="Picture 8" descr="innovation.png"/>
          <p:cNvPicPr>
            <a:picLocks noChangeAspect="1"/>
          </p:cNvPicPr>
          <p:nvPr/>
        </p:nvPicPr>
        <p:blipFill>
          <a:blip r:embed="rId7"/>
          <a:stretch>
            <a:fillRect/>
          </a:stretch>
        </p:blipFill>
        <p:spPr>
          <a:xfrm>
            <a:off x="7436906" y="996262"/>
            <a:ext cx="1385879" cy="1385879"/>
          </a:xfrm>
          <a:prstGeom prst="rect">
            <a:avLst/>
          </a:prstGeom>
        </p:spPr>
      </p:pic>
      <p:pic>
        <p:nvPicPr>
          <p:cNvPr id="8" name="Picture 7" descr="jobs-and-teams.png"/>
          <p:cNvPicPr>
            <a:picLocks noChangeAspect="1"/>
          </p:cNvPicPr>
          <p:nvPr/>
        </p:nvPicPr>
        <p:blipFill>
          <a:blip r:embed="rId8" cstate="print"/>
          <a:stretch>
            <a:fillRect/>
          </a:stretch>
        </p:blipFill>
        <p:spPr>
          <a:xfrm>
            <a:off x="3403304" y="996262"/>
            <a:ext cx="1385879" cy="1385879"/>
          </a:xfrm>
          <a:prstGeom prst="rect">
            <a:avLst/>
          </a:prstGeom>
        </p:spPr>
      </p:pic>
      <p:pic>
        <p:nvPicPr>
          <p:cNvPr id="7" name="Picture 6" descr="purple-ring.png"/>
          <p:cNvPicPr>
            <a:picLocks noChangeAspect="1"/>
          </p:cNvPicPr>
          <p:nvPr/>
        </p:nvPicPr>
        <p:blipFill>
          <a:blip r:embed="rId9" cstate="print"/>
          <a:stretch>
            <a:fillRect/>
          </a:stretch>
        </p:blipFill>
        <p:spPr>
          <a:xfrm>
            <a:off x="5026007" y="1923718"/>
            <a:ext cx="2234946" cy="3189732"/>
          </a:xfrm>
          <a:prstGeom prst="rect">
            <a:avLst/>
          </a:prstGeom>
        </p:spPr>
      </p:pic>
      <p:pic>
        <p:nvPicPr>
          <p:cNvPr id="12" name="Picture 11" descr="blue-ring.png"/>
          <p:cNvPicPr>
            <a:picLocks noChangeAspect="1"/>
          </p:cNvPicPr>
          <p:nvPr/>
        </p:nvPicPr>
        <p:blipFill>
          <a:blip r:embed="rId10" cstate="print"/>
          <a:stretch>
            <a:fillRect/>
          </a:stretch>
        </p:blipFill>
        <p:spPr>
          <a:xfrm>
            <a:off x="4954569" y="1923718"/>
            <a:ext cx="2234946" cy="3189732"/>
          </a:xfrm>
          <a:prstGeom prst="rect">
            <a:avLst/>
          </a:prstGeom>
        </p:spPr>
      </p:pic>
      <p:grpSp>
        <p:nvGrpSpPr>
          <p:cNvPr id="31" name="Group 30"/>
          <p:cNvGrpSpPr/>
          <p:nvPr/>
        </p:nvGrpSpPr>
        <p:grpSpPr>
          <a:xfrm>
            <a:off x="2368306" y="-200081"/>
            <a:ext cx="7500990" cy="7415295"/>
            <a:chOff x="844306" y="-213219"/>
            <a:chExt cx="7500990" cy="7415295"/>
          </a:xfrm>
        </p:grpSpPr>
        <p:pic>
          <p:nvPicPr>
            <p:cNvPr id="32" name="Picture 31" descr="outer-big.png"/>
            <p:cNvPicPr>
              <a:picLocks noChangeAspect="1"/>
            </p:cNvPicPr>
            <p:nvPr/>
          </p:nvPicPr>
          <p:blipFill>
            <a:blip r:embed="rId11" cstate="print"/>
            <a:stretch>
              <a:fillRect/>
            </a:stretch>
          </p:blipFill>
          <p:spPr>
            <a:xfrm>
              <a:off x="844306" y="-213219"/>
              <a:ext cx="7500990" cy="7415295"/>
            </a:xfrm>
            <a:prstGeom prst="rect">
              <a:avLst/>
            </a:prstGeom>
          </p:spPr>
        </p:pic>
        <p:pic>
          <p:nvPicPr>
            <p:cNvPr id="33" name="Picture 32" descr="inner-big.png"/>
            <p:cNvPicPr>
              <a:picLocks noChangeAspect="1"/>
            </p:cNvPicPr>
            <p:nvPr/>
          </p:nvPicPr>
          <p:blipFill>
            <a:blip r:embed="rId12" cstate="print"/>
            <a:stretch>
              <a:fillRect/>
            </a:stretch>
          </p:blipFill>
          <p:spPr>
            <a:xfrm>
              <a:off x="844306" y="-213219"/>
              <a:ext cx="7500990" cy="7415295"/>
            </a:xfrm>
            <a:prstGeom prst="rect">
              <a:avLst/>
            </a:prstGeom>
          </p:spPr>
        </p:pic>
      </p:grpSp>
      <p:pic>
        <p:nvPicPr>
          <p:cNvPr id="17" name="Picture 16">
            <a:extLst>
              <a:ext uri="{FF2B5EF4-FFF2-40B4-BE49-F238E27FC236}">
                <a16:creationId xmlns="" xmlns:a16="http://schemas.microsoft.com/office/drawing/2014/main" id="{A8FCBD72-9C6D-40D3-84A5-264E6373D69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7179" t="17470" r="28345" b="16142"/>
          <a:stretch/>
        </p:blipFill>
        <p:spPr>
          <a:xfrm>
            <a:off x="335360" y="260648"/>
            <a:ext cx="1569016" cy="16561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31"/>
                                        </p:tgtEl>
                                      </p:cBhvr>
                                      <p:by x="25000" y="25000"/>
                                    </p:animScale>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par>
                                <p:cTn id="12" presetID="2" presetClass="entr" presetSubtype="9"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0-#ppt_w/2"/>
                                          </p:val>
                                        </p:tav>
                                        <p:tav tm="100000">
                                          <p:val>
                                            <p:strVal val="#ppt_x"/>
                                          </p:val>
                                        </p:tav>
                                      </p:tavLst>
                                    </p:anim>
                                    <p:anim calcmode="lin" valueType="num">
                                      <p:cBhvr additive="base">
                                        <p:cTn id="15"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par>
                                <p:cTn id="21" presetID="2" presetClass="entr" presetSubtype="3"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1+#ppt_w/2"/>
                                          </p:val>
                                        </p:tav>
                                        <p:tav tm="100000">
                                          <p:val>
                                            <p:strVal val="#ppt_x"/>
                                          </p:val>
                                        </p:tav>
                                      </p:tavLst>
                                    </p:anim>
                                    <p:anim calcmode="lin" valueType="num">
                                      <p:cBhvr additive="base">
                                        <p:cTn id="24"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tgtEl>
                                          <p:spTgt spid="6"/>
                                        </p:tgtEl>
                                      </p:cBhvr>
                                    </p:animEffect>
                                  </p:childTnLst>
                                </p:cTn>
                              </p:par>
                              <p:par>
                                <p:cTn id="30" presetID="2" presetClass="entr" presetSubtype="12"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1000" fill="hold"/>
                                        <p:tgtEl>
                                          <p:spTgt spid="10"/>
                                        </p:tgtEl>
                                        <p:attrNameLst>
                                          <p:attrName>ppt_x</p:attrName>
                                        </p:attrNameLst>
                                      </p:cBhvr>
                                      <p:tavLst>
                                        <p:tav tm="0">
                                          <p:val>
                                            <p:strVal val="0-#ppt_w/2"/>
                                          </p:val>
                                        </p:tav>
                                        <p:tav tm="100000">
                                          <p:val>
                                            <p:strVal val="#ppt_x"/>
                                          </p:val>
                                        </p:tav>
                                      </p:tavLst>
                                    </p:anim>
                                    <p:anim calcmode="lin" valueType="num">
                                      <p:cBhvr additive="base">
                                        <p:cTn id="3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500"/>
                                        <p:tgtEl>
                                          <p:spTgt spid="13"/>
                                        </p:tgtEl>
                                      </p:cBhvr>
                                    </p:animEffect>
                                  </p:childTnLst>
                                </p:cTn>
                              </p:par>
                              <p:par>
                                <p:cTn id="39" presetID="2" presetClass="entr" presetSubtype="6"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1000" fill="hold"/>
                                        <p:tgtEl>
                                          <p:spTgt spid="11"/>
                                        </p:tgtEl>
                                        <p:attrNameLst>
                                          <p:attrName>ppt_x</p:attrName>
                                        </p:attrNameLst>
                                      </p:cBhvr>
                                      <p:tavLst>
                                        <p:tav tm="0">
                                          <p:val>
                                            <p:strVal val="1+#ppt_w/2"/>
                                          </p:val>
                                        </p:tav>
                                        <p:tav tm="100000">
                                          <p:val>
                                            <p:strVal val="#ppt_x"/>
                                          </p:val>
                                        </p:tav>
                                      </p:tavLst>
                                    </p:anim>
                                    <p:anim calcmode="lin" valueType="num">
                                      <p:cBhvr additive="base">
                                        <p:cTn id="42"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mph" presetSubtype="0" fill="hold" nodeType="clickEffect">
                                  <p:stCondLst>
                                    <p:cond delay="0"/>
                                  </p:stCondLst>
                                  <p:childTnLst>
                                    <p:animScale>
                                      <p:cBhvr>
                                        <p:cTn id="46" dur="1000" fill="hold"/>
                                        <p:tgtEl>
                                          <p:spTgt spid="31"/>
                                        </p:tgtEl>
                                      </p:cBhvr>
                                      <p:by x="400000" y="400000"/>
                                    </p:animScale>
                                  </p:childTnLst>
                                </p:cTn>
                              </p:par>
                              <p:par>
                                <p:cTn id="47" presetID="9" presetClass="exit" presetSubtype="0" fill="hold" nodeType="withEffect">
                                  <p:stCondLst>
                                    <p:cond delay="0"/>
                                  </p:stCondLst>
                                  <p:childTnLst>
                                    <p:animEffect transition="out" filter="dissolv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9" presetClass="exit" presetSubtype="0" fill="hold" nodeType="withEffect">
                                  <p:stCondLst>
                                    <p:cond delay="0"/>
                                  </p:stCondLst>
                                  <p:childTnLst>
                                    <p:animEffect transition="out" filter="dissolv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9" presetClass="exit" presetSubtype="0" fill="hold" nodeType="withEffect">
                                  <p:stCondLst>
                                    <p:cond delay="0"/>
                                  </p:stCondLst>
                                  <p:childTnLst>
                                    <p:animEffect transition="out" filter="dissolv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9" presetClass="exit" presetSubtype="0" fill="hold" nodeType="withEffect">
                                  <p:stCondLst>
                                    <p:cond delay="0"/>
                                  </p:stCondLst>
                                  <p:childTnLst>
                                    <p:animEffect transition="out" filter="dissolv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9" presetClass="exit" presetSubtype="0" fill="hold" nodeType="withEffect">
                                  <p:stCondLst>
                                    <p:cond delay="0"/>
                                  </p:stCondLst>
                                  <p:childTnLst>
                                    <p:animEffect transition="out" filter="dissolv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par>
                                <p:cTn id="65" presetID="9" presetClass="exit" presetSubtype="0" fill="hold" nodeType="withEffect">
                                  <p:stCondLst>
                                    <p:cond delay="0"/>
                                  </p:stCondLst>
                                  <p:childTnLst>
                                    <p:animEffect transition="out" filter="dissolv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par>
                                <p:cTn id="68" presetID="9" presetClass="exit" presetSubtype="0" fill="hold" nodeType="withEffect">
                                  <p:stCondLst>
                                    <p:cond delay="0"/>
                                  </p:stCondLst>
                                  <p:childTnLst>
                                    <p:animEffect transition="out" filter="dissolv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7288</TotalTime>
  <Words>477</Words>
  <Application>Microsoft Office PowerPoint</Application>
  <PresentationFormat>Custom</PresentationFormat>
  <Paragraphs>129</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The past is an increasingly unreliable guide to the future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if it works . . .   </vt:lpstr>
      <vt:lpstr>PowerPoint Presentation</vt:lpstr>
      <vt:lpstr>PowerPoint Presentation</vt:lpstr>
      <vt:lpstr>PowerPoint Presentation</vt:lpstr>
      <vt:lpstr>PowerPoint Presentation</vt:lpstr>
      <vt:lpstr>   www.freshthinkinglabs.com/survey  </vt:lpstr>
      <vt:lpstr>The Essential Fifth Element Diagnostic</vt:lpstr>
      <vt:lpstr>PowerPoint Presentation</vt:lpstr>
      <vt:lpstr>Action Plan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alan</dc:creator>
  <cp:lastModifiedBy>Trevor Dalby</cp:lastModifiedBy>
  <cp:revision>238</cp:revision>
  <dcterms:created xsi:type="dcterms:W3CDTF">2016-10-05T08:25:07Z</dcterms:created>
  <dcterms:modified xsi:type="dcterms:W3CDTF">2017-11-09T09:17:00Z</dcterms:modified>
</cp:coreProperties>
</file>