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</p:sldMasterIdLst>
  <p:notesMasterIdLst>
    <p:notesMasterId r:id="rId11"/>
  </p:notesMasterIdLst>
  <p:handoutMasterIdLst>
    <p:handoutMasterId r:id="rId12"/>
  </p:handoutMasterIdLst>
  <p:sldIdLst>
    <p:sldId id="322" r:id="rId3"/>
    <p:sldId id="310" r:id="rId4"/>
    <p:sldId id="314" r:id="rId5"/>
    <p:sldId id="276" r:id="rId6"/>
    <p:sldId id="379" r:id="rId7"/>
    <p:sldId id="344" r:id="rId8"/>
    <p:sldId id="342" r:id="rId9"/>
    <p:sldId id="378" r:id="rId10"/>
  </p:sldIdLst>
  <p:sldSz cx="9144000" cy="6858000" type="screen4x3"/>
  <p:notesSz cx="6808788" cy="9940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2B5E3"/>
    <a:srgbClr val="0093D3"/>
    <a:srgbClr val="6ED0F7"/>
    <a:srgbClr val="666666"/>
    <a:srgbClr val="0099FF"/>
    <a:srgbClr val="6CCEF2"/>
    <a:srgbClr val="EDEDED"/>
    <a:srgbClr val="B7B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86651" autoAdjust="0"/>
  </p:normalViewPr>
  <p:slideViewPr>
    <p:cSldViewPr showGuide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E2F2E-DC27-4443-A39D-E8412EFC1432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A1C9C-5BFD-B549-8E5F-61015CD280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313" y="0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839" y="4721940"/>
            <a:ext cx="4993111" cy="44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879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313" y="9443879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8E4598-FE11-1241-8A8F-FCC0687F4D0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1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636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4598-FE11-1241-8A8F-FCC0687F4D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9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4598-FE11-1241-8A8F-FCC0687F4D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DA66D-D5F7-45A9-A31C-95C7FCB3D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634716" y="757998"/>
          <a:ext cx="3093375" cy="25266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Things to remember</a:t>
                      </a:r>
                      <a:r>
                        <a:rPr lang="en-US" sz="1400" baseline="0" dirty="0"/>
                        <a:t> …</a:t>
                      </a:r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9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2801" marR="92801" marT="50533" marB="5053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8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514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0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Elanco Content -- first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609600"/>
          </a:xfrm>
        </p:spPr>
        <p:txBody>
          <a:bodyPr/>
          <a:lstStyle>
            <a:lvl1pPr>
              <a:defRPr sz="2800" b="1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105400"/>
          </a:xfrm>
        </p:spPr>
        <p:txBody>
          <a:bodyPr/>
          <a:lstStyle>
            <a:lvl1pPr marL="231775" indent="-231775">
              <a:spcBef>
                <a:spcPts val="0"/>
              </a:spcBef>
              <a:spcAft>
                <a:spcPts val="0"/>
              </a:spcAft>
              <a:buNone/>
              <a:defRPr sz="2400" b="1">
                <a:latin typeface="Calibri" pitchFamily="34" charset="0"/>
              </a:defRPr>
            </a:lvl1pPr>
            <a:lvl2pPr marL="573088" indent="-231775">
              <a:spcAft>
                <a:spcPts val="0"/>
              </a:spcAft>
              <a:buFont typeface="Wingdings" pitchFamily="2" charset="2"/>
              <a:buChar char="§"/>
              <a:defRPr sz="2000">
                <a:latin typeface="Calibri" pitchFamily="34" charset="0"/>
              </a:defRPr>
            </a:lvl2pPr>
            <a:lvl3pPr marL="968375" indent="-163513">
              <a:spcAft>
                <a:spcPts val="0"/>
              </a:spcAft>
              <a:buFont typeface="Calibri" pitchFamily="34" charset="0"/>
              <a:buChar char="–"/>
              <a:defRPr sz="1800"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3350F-5F48-4B16-9EDA-DB818EEAD805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142802"/>
      </p:ext>
    </p:extLst>
  </p:cSld>
  <p:clrMapOvr>
    <a:masterClrMapping/>
  </p:clrMapOvr>
  <p:transition spd="slow"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ARGENTA //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2514600"/>
            <a:ext cx="6400800" cy="1752600"/>
          </a:xfrm>
        </p:spPr>
        <p:txBody>
          <a:bodyPr/>
          <a:lstStyle>
            <a:lvl1pPr marL="0" indent="0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256239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1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3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99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99F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99F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99F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99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defRPr sz="17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Font typeface="Times" charset="0"/>
        <a:buChar char="•"/>
        <a:defRPr sz="17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har char="-"/>
        <a:defRPr sz="1700">
          <a:solidFill>
            <a:srgbClr val="0099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7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14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765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 b="1">
          <a:ln>
            <a:noFill/>
          </a:ln>
          <a:solidFill>
            <a:srgbClr val="0099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093D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40000"/>
        </a:spcBef>
        <a:spcAft>
          <a:spcPct val="0"/>
        </a:spcAft>
        <a:defRPr sz="17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40000"/>
        </a:spcBef>
        <a:spcAft>
          <a:spcPct val="0"/>
        </a:spcAft>
        <a:buFont typeface="Times" charset="0"/>
        <a:buChar char="•"/>
        <a:defRPr sz="1700">
          <a:solidFill>
            <a:schemeClr val="bg2"/>
          </a:solidFill>
          <a:latin typeface="+mn-lt"/>
          <a:ea typeface="+mn-ea"/>
        </a:defRPr>
      </a:lvl2pPr>
      <a:lvl3pPr marL="1143000" indent="-228600" algn="l" rtl="0" fontAlgn="base">
        <a:spcBef>
          <a:spcPct val="40000"/>
        </a:spcBef>
        <a:spcAft>
          <a:spcPct val="0"/>
        </a:spcAft>
        <a:buChar char="-"/>
        <a:defRPr sz="1700">
          <a:solidFill>
            <a:srgbClr val="0099FF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1700">
          <a:solidFill>
            <a:schemeClr val="bg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reads.com/author/show/21072.Peter_M_Seng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5364088" cy="1656184"/>
          </a:xfrm>
        </p:spPr>
        <p:txBody>
          <a:bodyPr/>
          <a:lstStyle/>
          <a:p>
            <a:r>
              <a:rPr lang="en-NZ" sz="3600" dirty="0"/>
              <a:t>Workplace Innovation Engagement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30E7E-17A8-41F9-8981-ED773A52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079" y="549402"/>
            <a:ext cx="1598703" cy="64941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22A3C93-3EA9-4691-97A5-760AE1DC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70784"/>
            <a:ext cx="67687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40000"/>
              </a:spcBef>
              <a:spcAft>
                <a:spcPct val="0"/>
              </a:spcAft>
              <a:defRPr sz="30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40000"/>
              </a:spcBef>
              <a:spcAft>
                <a:spcPct val="0"/>
              </a:spcAft>
              <a:buFont typeface="Times" charset="0"/>
              <a:buChar char="•"/>
              <a:defRPr sz="17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40000"/>
              </a:spcBef>
              <a:spcAft>
                <a:spcPct val="0"/>
              </a:spcAft>
              <a:buChar char="-"/>
              <a:defRPr sz="1700">
                <a:solidFill>
                  <a:srgbClr val="0099FF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17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3200" kern="0" dirty="0">
                <a:solidFill>
                  <a:srgbClr val="6ED0F7"/>
                </a:solidFill>
              </a:rPr>
              <a:t>Argenta Dundee</a:t>
            </a:r>
          </a:p>
        </p:txBody>
      </p:sp>
    </p:spTree>
    <p:extLst>
      <p:ext uri="{BB962C8B-B14F-4D97-AF65-F5344CB8AC3E}">
        <p14:creationId xmlns:p14="http://schemas.microsoft.com/office/powerpoint/2010/main" val="81941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338577" y="1298957"/>
            <a:ext cx="4374387" cy="249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000" kern="0" dirty="0"/>
              <a:t>New Zealand based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000" kern="0" dirty="0"/>
              <a:t>Dedicated to animal health pharmaceuticals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000" kern="0" dirty="0"/>
              <a:t>Contract R&amp;D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000" kern="0" dirty="0"/>
              <a:t>Contract manufacturing </a:t>
            </a:r>
          </a:p>
          <a:p>
            <a:pPr>
              <a:defRPr/>
            </a:pPr>
            <a:endParaRPr lang="en-US" sz="2000" b="1" kern="0" dirty="0">
              <a:solidFill>
                <a:srgbClr val="1EBCE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37E85-EB1A-4A1B-9AE3-9AF764E58D9D}"/>
              </a:ext>
            </a:extLst>
          </p:cNvPr>
          <p:cNvSpPr txBox="1"/>
          <p:nvPr/>
        </p:nvSpPr>
        <p:spPr>
          <a:xfrm>
            <a:off x="696918" y="270105"/>
            <a:ext cx="433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kern="0" dirty="0">
                <a:solidFill>
                  <a:srgbClr val="1EBCEF"/>
                </a:solidFill>
              </a:rPr>
              <a:t>Who are Argenta?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3CE1C-2844-482A-9EA0-07707904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8" y="4274967"/>
            <a:ext cx="7524328" cy="21272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7C6D3-AB0D-465C-8FF1-2B6C141E59BA}"/>
              </a:ext>
            </a:extLst>
          </p:cNvPr>
          <p:cNvGrpSpPr/>
          <p:nvPr/>
        </p:nvGrpSpPr>
        <p:grpSpPr>
          <a:xfrm>
            <a:off x="467544" y="1206006"/>
            <a:ext cx="3563292" cy="3068961"/>
            <a:chOff x="4447825" y="2740498"/>
            <a:chExt cx="4347239" cy="3203203"/>
          </a:xfrm>
        </p:grpSpPr>
        <p:grpSp>
          <p:nvGrpSpPr>
            <p:cNvPr id="10" name="Group 9"/>
            <p:cNvGrpSpPr/>
            <p:nvPr/>
          </p:nvGrpSpPr>
          <p:grpSpPr>
            <a:xfrm>
              <a:off x="4447825" y="2740498"/>
              <a:ext cx="4347239" cy="3203203"/>
              <a:chOff x="-3430121" y="3273324"/>
              <a:chExt cx="4347239" cy="3203203"/>
            </a:xfrm>
          </p:grpSpPr>
          <p:cxnSp>
            <p:nvCxnSpPr>
              <p:cNvPr id="34" name="Straight Connector 33"/>
              <p:cNvCxnSpPr>
                <a:stCxn id="25" idx="3"/>
              </p:cNvCxnSpPr>
              <p:nvPr/>
            </p:nvCxnSpPr>
            <p:spPr bwMode="auto">
              <a:xfrm flipV="1">
                <a:off x="12009" y="5216876"/>
                <a:ext cx="776702" cy="2799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30121" y="3273324"/>
                <a:ext cx="4209307" cy="315698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-2064140" y="6107195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Z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Argenta CMO &amp; CRO</a:t>
                </a:r>
              </a:p>
              <a:p>
                <a:pPr algn="ctr"/>
                <a:r>
                  <a:rPr lang="en-NZ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Auckland NZ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 bwMode="auto">
              <a:xfrm flipV="1">
                <a:off x="-1377286" y="5851565"/>
                <a:ext cx="157797" cy="267815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-165231" y="3400171"/>
                <a:ext cx="1082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Z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AlcheraBio CRO</a:t>
                </a:r>
              </a:p>
              <a:p>
                <a:pPr algn="ctr"/>
                <a:r>
                  <a:rPr lang="en-NZ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Edison NJ</a:t>
                </a:r>
              </a:p>
            </p:txBody>
          </p:sp>
          <p:cxnSp>
            <p:nvCxnSpPr>
              <p:cNvPr id="30" name="Straight Connector 29"/>
              <p:cNvCxnSpPr>
                <a:cxnSpLocks/>
              </p:cNvCxnSpPr>
              <p:nvPr/>
            </p:nvCxnSpPr>
            <p:spPr bwMode="auto">
              <a:xfrm flipH="1">
                <a:off x="224833" y="3788498"/>
                <a:ext cx="214560" cy="87748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5" name="TextBox 24"/>
              <p:cNvSpPr txBox="1"/>
              <p:nvPr/>
            </p:nvSpPr>
            <p:spPr>
              <a:xfrm>
                <a:off x="-897214" y="5312126"/>
                <a:ext cx="909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Argenta CRO</a:t>
                </a:r>
              </a:p>
              <a:p>
                <a:r>
                  <a:rPr lang="en-NZ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Lawrence KS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-386338" y="4851814"/>
                <a:ext cx="195838" cy="479819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7756047" y="4163659"/>
              <a:ext cx="48043" cy="49828"/>
              <a:chOff x="7756047" y="4163659"/>
              <a:chExt cx="48043" cy="49828"/>
            </a:xfrm>
          </p:grpSpPr>
          <p:sp>
            <p:nvSpPr>
              <p:cNvPr id="8" name="Oval 7"/>
              <p:cNvSpPr>
                <a:spLocks noChangeAspect="1"/>
              </p:cNvSpPr>
              <p:nvPr/>
            </p:nvSpPr>
            <p:spPr bwMode="auto">
              <a:xfrm>
                <a:off x="7784659" y="4164659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7757565" y="4192032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7756047" y="4163659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7784658" y="4194056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 bwMode="auto">
            <a:xfrm>
              <a:off x="7416107" y="3578307"/>
              <a:ext cx="310266" cy="551266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6525953" y="320897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AML Riverside CMO</a:t>
              </a:r>
            </a:p>
            <a:p>
              <a:r>
                <a:rPr lang="en-NZ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Fort Dodge IA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56966" y="3255672"/>
              <a:ext cx="90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Dundee CMO</a:t>
              </a:r>
            </a:p>
            <a:p>
              <a:pPr algn="ctr"/>
              <a:r>
                <a:rPr lang="en-NZ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Scotland</a:t>
              </a: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H="1">
              <a:off x="4976715" y="3625005"/>
              <a:ext cx="71184" cy="402551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pSp>
          <p:nvGrpSpPr>
            <p:cNvPr id="45" name="Group 44"/>
            <p:cNvGrpSpPr/>
            <p:nvPr/>
          </p:nvGrpSpPr>
          <p:grpSpPr>
            <a:xfrm>
              <a:off x="4925599" y="4002642"/>
              <a:ext cx="48043" cy="49828"/>
              <a:chOff x="7756047" y="4163659"/>
              <a:chExt cx="48043" cy="49828"/>
            </a:xfrm>
          </p:grpSpPr>
          <p:sp>
            <p:nvSpPr>
              <p:cNvPr id="46" name="Oval 45"/>
              <p:cNvSpPr>
                <a:spLocks noChangeAspect="1"/>
              </p:cNvSpPr>
              <p:nvPr/>
            </p:nvSpPr>
            <p:spPr bwMode="auto">
              <a:xfrm>
                <a:off x="7784659" y="4164659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 bwMode="auto">
              <a:xfrm>
                <a:off x="7757565" y="4192032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 bwMode="auto">
              <a:xfrm>
                <a:off x="7756047" y="4163659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 bwMode="auto">
              <a:xfrm>
                <a:off x="7784658" y="4194056"/>
                <a:ext cx="19431" cy="19431"/>
              </a:xfrm>
              <a:prstGeom prst="ellipse">
                <a:avLst/>
              </a:prstGeom>
              <a:solidFill>
                <a:srgbClr val="8E8E8E"/>
              </a:solidFill>
              <a:ln w="9525" cap="flat" cmpd="sng" algn="ctr">
                <a:solidFill>
                  <a:srgbClr val="69696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80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11986" y="314391"/>
            <a:ext cx="7772400" cy="57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000" b="1" kern="0" dirty="0">
                <a:solidFill>
                  <a:srgbClr val="1EBCEF"/>
                </a:solidFill>
                <a:latin typeface="+mj-lt"/>
              </a:rPr>
              <a:t>Dundee Manufacturing Site</a:t>
            </a:r>
            <a:endParaRPr lang="en-US" sz="2000" b="1" kern="0" dirty="0">
              <a:solidFill>
                <a:srgbClr val="1EBCE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Content Placeholder 16"/>
          <p:cNvSpPr txBox="1">
            <a:spLocks/>
          </p:cNvSpPr>
          <p:nvPr/>
        </p:nvSpPr>
        <p:spPr>
          <a:xfrm>
            <a:off x="467544" y="1398388"/>
            <a:ext cx="4493723" cy="19544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Argenta’s latest acquisition, Apr 17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Formerly part of Novartis and Eli Lilly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140 employees</a:t>
            </a: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40000"/>
              </a:spcBef>
            </a:pPr>
            <a:endParaRPr lang="en-NZ" sz="16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16"/>
          <p:cNvSpPr txBox="1">
            <a:spLocks/>
          </p:cNvSpPr>
          <p:nvPr/>
        </p:nvSpPr>
        <p:spPr>
          <a:xfrm>
            <a:off x="4283968" y="4685464"/>
            <a:ext cx="4718765" cy="15518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Non-sterile liquids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Gels and semi-solids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Micro-dose tube filling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NZ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Endo-</a:t>
            </a:r>
            <a:r>
              <a:rPr lang="en-NZ" sz="1600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parasiticides</a:t>
            </a:r>
            <a:r>
              <a:rPr lang="en-NZ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NZ" sz="1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ecto-parasiticides</a:t>
            </a: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40000"/>
              </a:spcBef>
              <a:buFont typeface="Arial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40000"/>
              </a:spcBef>
            </a:pPr>
            <a:endParaRPr lang="en-NZ" sz="16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24" y="2020169"/>
            <a:ext cx="1879259" cy="26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David\Desktop\Transfer\transfer\Manuuntitled folder\6 1.jpg">
            <a:extLst>
              <a:ext uri="{FF2B5EF4-FFF2-40B4-BE49-F238E27FC236}">
                <a16:creationId xmlns:a16="http://schemas.microsoft.com/office/drawing/2014/main" id="{70D573D9-18EB-471A-A6F6-E99DCD88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83" y="1381378"/>
            <a:ext cx="3194004" cy="205348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arge room&#10;&#10;Description generated with very high confidence">
            <a:extLst>
              <a:ext uri="{FF2B5EF4-FFF2-40B4-BE49-F238E27FC236}">
                <a16:creationId xmlns:a16="http://schemas.microsoft.com/office/drawing/2014/main" id="{A9AC6102-08B3-4E68-9DC9-D69DD8B45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5" y="3872502"/>
            <a:ext cx="3307302" cy="22048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9427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6C819DD-911B-46FE-872F-DE8C75C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9" y="2109542"/>
            <a:ext cx="5976664" cy="4286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3F36B-05DE-47F4-A879-11B479E3A603}"/>
              </a:ext>
            </a:extLst>
          </p:cNvPr>
          <p:cNvSpPr txBox="1"/>
          <p:nvPr/>
        </p:nvSpPr>
        <p:spPr>
          <a:xfrm>
            <a:off x="466342" y="260648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The paradox of  workplace innovation &amp; operational excellence in a regulated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123D7-15FF-467A-BBCE-77136072C18F}"/>
              </a:ext>
            </a:extLst>
          </p:cNvPr>
          <p:cNvSpPr txBox="1"/>
          <p:nvPr/>
        </p:nvSpPr>
        <p:spPr>
          <a:xfrm>
            <a:off x="611560" y="1340768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“The only sustainable competitive advantage is an organization's ability to learn faster than the competition.” </a:t>
            </a:r>
            <a:br>
              <a:rPr lang="en-GB" dirty="0"/>
            </a:br>
            <a:r>
              <a:rPr lang="en-GB" dirty="0"/>
              <a:t>― </a:t>
            </a:r>
            <a:r>
              <a:rPr lang="en-GB" b="1" dirty="0">
                <a:hlinkClick r:id="rId4"/>
              </a:rPr>
              <a:t>Peter Senge</a:t>
            </a:r>
            <a:endParaRPr lang="en-GB" b="1" dirty="0"/>
          </a:p>
          <a:p>
            <a:endParaRPr lang="en-GB" b="1" dirty="0">
              <a:solidFill>
                <a:srgbClr val="00B0F0"/>
              </a:solidFill>
            </a:endParaRPr>
          </a:p>
          <a:p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2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3F36B-05DE-47F4-A879-11B479E3A603}"/>
              </a:ext>
            </a:extLst>
          </p:cNvPr>
          <p:cNvSpPr txBox="1"/>
          <p:nvPr/>
        </p:nvSpPr>
        <p:spPr>
          <a:xfrm>
            <a:off x="535818" y="369016"/>
            <a:ext cx="792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Workplace Innovation - WIEP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FE6F2-7AA1-47B7-A956-F931B944A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36"/>
          <a:stretch/>
        </p:blipFill>
        <p:spPr>
          <a:xfrm>
            <a:off x="590255" y="1390745"/>
            <a:ext cx="7991026" cy="2845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8B3F4-0D91-4D19-AE12-8E1568B894FF}"/>
              </a:ext>
            </a:extLst>
          </p:cNvPr>
          <p:cNvSpPr txBox="1"/>
          <p:nvPr/>
        </p:nvSpPr>
        <p:spPr>
          <a:xfrm>
            <a:off x="590255" y="4437112"/>
            <a:ext cx="7991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Action plan from initial results focused 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Breaking down interdepartmental silos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Improving the flow of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Empowering decision making at lowest practical level </a:t>
            </a:r>
          </a:p>
        </p:txBody>
      </p:sp>
    </p:spTree>
    <p:extLst>
      <p:ext uri="{BB962C8B-B14F-4D97-AF65-F5344CB8AC3E}">
        <p14:creationId xmlns:p14="http://schemas.microsoft.com/office/powerpoint/2010/main" val="359329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4294967295"/>
          </p:nvPr>
        </p:nvSpPr>
        <p:spPr>
          <a:xfrm>
            <a:off x="543419" y="3861048"/>
            <a:ext cx="7962427" cy="215572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tx1"/>
                </a:solidFill>
              </a:rPr>
              <a:t>Product Support Hub</a:t>
            </a:r>
          </a:p>
          <a:p>
            <a:pPr eaLnBrk="1" hangingPunct="1"/>
            <a:r>
              <a:rPr lang="en-US" sz="2000" b="0" dirty="0">
                <a:solidFill>
                  <a:schemeClr val="tx1"/>
                </a:solidFill>
              </a:rPr>
              <a:t>Co-locate key departments/individuals together to promote: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Breaking down of departmental silos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Organizational structures that reflect workflow rather than functional divisions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Self-management of daily issues.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43419" y="432467"/>
            <a:ext cx="777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F0"/>
                </a:solidFill>
              </a:rPr>
              <a:t>Practical Initiatives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69" y="2073069"/>
            <a:ext cx="7770550" cy="16150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3419" y="1402490"/>
            <a:ext cx="7984911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Separate goals and modes of operation in different departments are a potential cause of frustration. </a:t>
            </a:r>
          </a:p>
        </p:txBody>
      </p:sp>
    </p:spTree>
    <p:extLst>
      <p:ext uri="{BB962C8B-B14F-4D97-AF65-F5344CB8AC3E}">
        <p14:creationId xmlns:p14="http://schemas.microsoft.com/office/powerpoint/2010/main" val="241825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470733"/>
              </p:ext>
            </p:extLst>
          </p:nvPr>
        </p:nvGraphicFramePr>
        <p:xfrm>
          <a:off x="5436096" y="3494163"/>
          <a:ext cx="3221264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2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Saved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Senior Op L&amp;P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Senior Op Man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Shift Lead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Lead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15543" y="308630"/>
            <a:ext cx="777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F0"/>
                </a:solidFill>
              </a:rPr>
              <a:t>Production Leadership Transformation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5E89E9-1AB2-4A41-B861-E5AAFF5F7158}"/>
              </a:ext>
            </a:extLst>
          </p:cNvPr>
          <p:cNvSpPr txBox="1"/>
          <p:nvPr/>
        </p:nvSpPr>
        <p:spPr>
          <a:xfrm>
            <a:off x="540695" y="1233859"/>
            <a:ext cx="618436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 Results: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Roles may be too narrow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making not delegated to the lowest possible level.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 opportunities to develop or use skills and experience for improvement/innovation.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those opportunities are not being identified as such.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F7E41-4B1A-4041-92BD-62DEA9CDA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9" b="11515"/>
          <a:stretch/>
        </p:blipFill>
        <p:spPr>
          <a:xfrm>
            <a:off x="540695" y="2917431"/>
            <a:ext cx="4567417" cy="34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04935"/>
      </p:ext>
    </p:extLst>
  </p:cSld>
  <p:clrMapOvr>
    <a:masterClrMapping/>
  </p:clrMapOvr>
  <p:transition spd="slow" advClick="0" advTm="3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3F36B-05DE-47F4-A879-11B479E3A603}"/>
              </a:ext>
            </a:extLst>
          </p:cNvPr>
          <p:cNvSpPr txBox="1"/>
          <p:nvPr/>
        </p:nvSpPr>
        <p:spPr>
          <a:xfrm>
            <a:off x="530011" y="254075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Highlights!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123D7-15FF-467A-BBCE-77136072C18F}"/>
              </a:ext>
            </a:extLst>
          </p:cNvPr>
          <p:cNvSpPr txBox="1"/>
          <p:nvPr/>
        </p:nvSpPr>
        <p:spPr>
          <a:xfrm>
            <a:off x="530011" y="1268760"/>
            <a:ext cx="39699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Physiological safety of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Conversations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Process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Confidence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We’ve saved some money, had lots of fun!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foundations are being laid for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8" name="Picture 7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46A2FE10-5390-4AAA-BA64-3D445182A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79"/>
          <a:stretch/>
        </p:blipFill>
        <p:spPr>
          <a:xfrm>
            <a:off x="6018901" y="1993113"/>
            <a:ext cx="2657556" cy="2360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B41AB-124E-44C5-838A-D326EF1E6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12964" y="1655381"/>
            <a:ext cx="3092963" cy="2319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96982-8521-48E5-931B-760BE6E74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044" y="4505330"/>
            <a:ext cx="34385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814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34509</TotalTime>
  <Words>282</Words>
  <Application>Microsoft Office PowerPoint</Application>
  <PresentationFormat>On-screen Show (4:3)</PresentationFormat>
  <Paragraphs>82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ＭＳ Ｐゴシック</vt:lpstr>
      <vt:lpstr>Arial</vt:lpstr>
      <vt:lpstr>Calibri</vt:lpstr>
      <vt:lpstr>Times</vt:lpstr>
      <vt:lpstr>Wingdings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Chris Jones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Jones</dc:creator>
  <cp:lastModifiedBy>Brendan McGinty</cp:lastModifiedBy>
  <cp:revision>151</cp:revision>
  <cp:lastPrinted>2017-09-20T07:21:59Z</cp:lastPrinted>
  <dcterms:created xsi:type="dcterms:W3CDTF">2017-03-24T07:29:48Z</dcterms:created>
  <dcterms:modified xsi:type="dcterms:W3CDTF">2017-10-05T10:58:01Z</dcterms:modified>
</cp:coreProperties>
</file>